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heme/themeOverride7.xml" ContentType="application/vnd.openxmlformats-officedocument.themeOverr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61" r:id="rId4"/>
    <p:sldId id="267" r:id="rId5"/>
    <p:sldId id="290" r:id="rId6"/>
    <p:sldId id="283" r:id="rId7"/>
    <p:sldId id="284" r:id="rId8"/>
    <p:sldId id="264" r:id="rId9"/>
    <p:sldId id="272" r:id="rId10"/>
    <p:sldId id="263" r:id="rId11"/>
    <p:sldId id="277" r:id="rId12"/>
    <p:sldId id="276" r:id="rId13"/>
    <p:sldId id="285" r:id="rId14"/>
    <p:sldId id="287" r:id="rId15"/>
    <p:sldId id="286" r:id="rId16"/>
    <p:sldId id="262" r:id="rId17"/>
    <p:sldId id="282" r:id="rId18"/>
    <p:sldId id="288" r:id="rId19"/>
    <p:sldId id="269" r:id="rId20"/>
    <p:sldId id="25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1F6"/>
    <a:srgbClr val="F3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-62" y="-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E165B-3B6F-4ABD-85E8-8D06C6703C11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3434C-3952-4AF9-B8A5-FAF59321A8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18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t>2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4E289-1F7D-4AAC-AE3D-58FFD0A556DF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5.png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audio" Target="../media/media1.mp3"/><Relationship Id="rId11" Type="http://schemas.openxmlformats.org/officeDocument/2006/relationships/image" Target="../media/image3.png"/><Relationship Id="rId5" Type="http://schemas.microsoft.com/office/2007/relationships/media" Target="../media/media1.mp3"/><Relationship Id="rId10" Type="http://schemas.openxmlformats.org/officeDocument/2006/relationships/image" Target="../media/image2.png"/><Relationship Id="rId4" Type="http://schemas.openxmlformats.org/officeDocument/2006/relationships/tags" Target="../tags/tag3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44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43.xml"/><Relationship Id="rId1" Type="http://schemas.openxmlformats.org/officeDocument/2006/relationships/themeOverride" Target="../theme/themeOverr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8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47.xml"/><Relationship Id="rId1" Type="http://schemas.openxmlformats.org/officeDocument/2006/relationships/themeOverride" Target="../theme/themeOverr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52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51.xml"/><Relationship Id="rId1" Type="http://schemas.openxmlformats.org/officeDocument/2006/relationships/themeOverride" Target="../theme/themeOverr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6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5.xml"/><Relationship Id="rId1" Type="http://schemas.openxmlformats.org/officeDocument/2006/relationships/themeOverride" Target="../theme/themeOverr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60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59.xml"/><Relationship Id="rId1" Type="http://schemas.openxmlformats.org/officeDocument/2006/relationships/themeOverride" Target="../theme/themeOverr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63.xml"/><Relationship Id="rId1" Type="http://schemas.openxmlformats.org/officeDocument/2006/relationships/themeOverride" Target="../theme/themeOverr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68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67.xml"/><Relationship Id="rId1" Type="http://schemas.openxmlformats.org/officeDocument/2006/relationships/themeOverride" Target="../theme/themeOverr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71.xml"/><Relationship Id="rId1" Type="http://schemas.openxmlformats.org/officeDocument/2006/relationships/themeOverride" Target="../theme/themeOverr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76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75.xml"/><Relationship Id="rId1" Type="http://schemas.openxmlformats.org/officeDocument/2006/relationships/themeOverride" Target="../theme/themeOverr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80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79.xml"/><Relationship Id="rId1" Type="http://schemas.openxmlformats.org/officeDocument/2006/relationships/themeOverride" Target="../theme/themeOverride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slide" Target="slide3.xml"/><Relationship Id="rId3" Type="http://schemas.openxmlformats.org/officeDocument/2006/relationships/tags" Target="../tags/tag5.xml"/><Relationship Id="rId21" Type="http://schemas.openxmlformats.org/officeDocument/2006/relationships/slide" Target="slide8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4.xml"/><Relationship Id="rId16" Type="http://schemas.openxmlformats.org/officeDocument/2006/relationships/slideLayout" Target="../slideLayouts/slideLayout1.xml"/><Relationship Id="rId20" Type="http://schemas.openxmlformats.org/officeDocument/2006/relationships/slide" Target="slide10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19" Type="http://schemas.openxmlformats.org/officeDocument/2006/relationships/slide" Target="slide16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1.jpeg"/><Relationship Id="rId2" Type="http://schemas.openxmlformats.org/officeDocument/2006/relationships/tags" Target="../tags/tag83.xml"/><Relationship Id="rId1" Type="http://schemas.openxmlformats.org/officeDocument/2006/relationships/themeOverride" Target="../theme/themeOverride1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7.jpeg"/><Relationship Id="rId2" Type="http://schemas.openxmlformats.org/officeDocument/2006/relationships/tags" Target="../tags/tag18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1.xml"/><Relationship Id="rId1" Type="http://schemas.openxmlformats.org/officeDocument/2006/relationships/themeOverride" Target="../theme/themeOverr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26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7.jpeg"/><Relationship Id="rId2" Type="http://schemas.openxmlformats.org/officeDocument/2006/relationships/tags" Target="../tags/tag29.xml"/><Relationship Id="rId1" Type="http://schemas.openxmlformats.org/officeDocument/2006/relationships/themeOverride" Target="../theme/themeOverride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36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35.xml"/><Relationship Id="rId1" Type="http://schemas.openxmlformats.org/officeDocument/2006/relationships/themeOverride" Target="../theme/themeOverr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9.xml"/><Relationship Id="rId1" Type="http://schemas.openxmlformats.org/officeDocument/2006/relationships/themeOverride" Target="../theme/themeOverr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"/>
          <p:cNvSpPr txBox="1"/>
          <p:nvPr>
            <p:custDataLst>
              <p:tags r:id="rId2"/>
            </p:custDataLst>
          </p:nvPr>
        </p:nvSpPr>
        <p:spPr>
          <a:xfrm>
            <a:off x="656655" y="2186224"/>
            <a:ext cx="475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300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PROJECT REPORT</a:t>
            </a:r>
            <a:endParaRPr lang="zh-CN" altLang="en-US" sz="3600" spc="3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PA_文本框 4"/>
          <p:cNvSpPr txBox="1"/>
          <p:nvPr>
            <p:custDataLst>
              <p:tags r:id="rId3"/>
            </p:custDataLst>
          </p:nvPr>
        </p:nvSpPr>
        <p:spPr>
          <a:xfrm>
            <a:off x="656656" y="2962495"/>
            <a:ext cx="5764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kern="1600" spc="600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快递代拿</a:t>
            </a:r>
            <a:endParaRPr lang="zh-CN" altLang="en-US" sz="5400" kern="1600" spc="600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6656" y="4205171"/>
            <a:ext cx="475274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cs typeface="+mn-ea"/>
                <a:sym typeface="+mn-lt"/>
              </a:rPr>
              <a:t>项目计划报告      </a:t>
            </a:r>
            <a:r>
              <a:rPr lang="en-US" altLang="zh-CN" sz="1600" dirty="0" smtClean="0">
                <a:cs typeface="+mn-ea"/>
                <a:sym typeface="+mn-lt"/>
              </a:rPr>
              <a:t>G09</a:t>
            </a:r>
          </a:p>
          <a:p>
            <a:r>
              <a:rPr lang="en-US" altLang="zh-CN" sz="1600" dirty="0">
                <a:cs typeface="+mn-ea"/>
                <a:sym typeface="+mn-lt"/>
              </a:rPr>
              <a:t> </a:t>
            </a:r>
            <a:r>
              <a:rPr lang="en-US" altLang="zh-CN" sz="1600" dirty="0" smtClean="0">
                <a:cs typeface="+mn-ea"/>
                <a:sym typeface="+mn-lt"/>
              </a:rPr>
              <a:t>                         </a:t>
            </a:r>
            <a:r>
              <a:rPr lang="zh-CN" altLang="en-US" sz="1600" dirty="0" smtClean="0">
                <a:cs typeface="+mn-ea"/>
                <a:sym typeface="+mn-lt"/>
              </a:rPr>
              <a:t>成员：孔宇洋 产品经理</a:t>
            </a:r>
            <a:endParaRPr lang="en-US" altLang="zh-CN" sz="1600" dirty="0" smtClean="0">
              <a:cs typeface="+mn-ea"/>
              <a:sym typeface="+mn-lt"/>
            </a:endParaRPr>
          </a:p>
          <a:p>
            <a:r>
              <a:rPr lang="en-US" altLang="zh-CN" sz="1600" dirty="0">
                <a:cs typeface="+mn-ea"/>
                <a:sym typeface="+mn-lt"/>
              </a:rPr>
              <a:t> </a:t>
            </a:r>
            <a:r>
              <a:rPr lang="en-US" altLang="zh-CN" sz="1600" dirty="0" smtClean="0">
                <a:cs typeface="+mn-ea"/>
                <a:sym typeface="+mn-lt"/>
              </a:rPr>
              <a:t>                                  </a:t>
            </a:r>
            <a:r>
              <a:rPr lang="zh-CN" altLang="en-US" sz="1600" dirty="0" smtClean="0">
                <a:cs typeface="+mn-ea"/>
                <a:sym typeface="+mn-lt"/>
              </a:rPr>
              <a:t> 李文轩 研发人员</a:t>
            </a:r>
            <a:endParaRPr lang="en-US" altLang="zh-CN" sz="1600" dirty="0" smtClean="0">
              <a:cs typeface="+mn-ea"/>
              <a:sym typeface="+mn-lt"/>
            </a:endParaRPr>
          </a:p>
          <a:p>
            <a:r>
              <a:rPr lang="en-US" altLang="zh-CN" sz="1600" dirty="0">
                <a:cs typeface="+mn-ea"/>
                <a:sym typeface="+mn-lt"/>
              </a:rPr>
              <a:t> </a:t>
            </a:r>
            <a:r>
              <a:rPr lang="en-US" altLang="zh-CN" sz="1600" dirty="0" smtClean="0">
                <a:cs typeface="+mn-ea"/>
                <a:sym typeface="+mn-lt"/>
              </a:rPr>
              <a:t>                                   </a:t>
            </a:r>
            <a:r>
              <a:rPr lang="zh-CN" altLang="en-US" sz="1600" dirty="0" smtClean="0">
                <a:cs typeface="+mn-ea"/>
                <a:sym typeface="+mn-lt"/>
              </a:rPr>
              <a:t>马之骋 研发人员</a:t>
            </a:r>
            <a:endParaRPr lang="en-US" altLang="zh-CN" sz="1600" dirty="0" smtClean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6655" y="5593534"/>
            <a:ext cx="2062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cs typeface="+mn-ea"/>
                <a:sym typeface="+mn-lt"/>
              </a:rPr>
              <a:t>2017</a:t>
            </a:r>
            <a:r>
              <a:rPr lang="zh-CN" altLang="en-US" sz="1600" dirty="0" smtClean="0">
                <a:cs typeface="+mn-ea"/>
                <a:sym typeface="+mn-lt"/>
              </a:rPr>
              <a:t>年</a:t>
            </a:r>
            <a:r>
              <a:rPr lang="en-US" altLang="zh-CN" sz="1600" dirty="0" smtClean="0">
                <a:cs typeface="+mn-ea"/>
                <a:sym typeface="+mn-lt"/>
              </a:rPr>
              <a:t>10</a:t>
            </a:r>
            <a:r>
              <a:rPr lang="zh-CN" altLang="en-US" sz="1600" dirty="0" smtClean="0">
                <a:cs typeface="+mn-ea"/>
                <a:sym typeface="+mn-lt"/>
              </a:rPr>
              <a:t>月</a:t>
            </a:r>
            <a:r>
              <a:rPr lang="en-US" altLang="zh-CN" sz="1600" dirty="0" smtClean="0">
                <a:cs typeface="+mn-ea"/>
                <a:sym typeface="+mn-lt"/>
              </a:rPr>
              <a:t>14</a:t>
            </a:r>
            <a:r>
              <a:rPr lang="zh-CN" altLang="en-US" sz="1600" dirty="0" smtClean="0">
                <a:cs typeface="+mn-ea"/>
                <a:sym typeface="+mn-lt"/>
              </a:rPr>
              <a:t>日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7" name="PA_文本框 1"/>
          <p:cNvSpPr txBox="1"/>
          <p:nvPr>
            <p:custDataLst>
              <p:tags r:id="rId4"/>
            </p:custDataLst>
          </p:nvPr>
        </p:nvSpPr>
        <p:spPr>
          <a:xfrm>
            <a:off x="656656" y="1225291"/>
            <a:ext cx="288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600" dirty="0" smtClean="0">
                <a:cs typeface="+mn-ea"/>
                <a:sym typeface="+mn-lt"/>
              </a:rPr>
              <a:t>SE2017</a:t>
            </a:r>
            <a:endParaRPr lang="zh-CN" altLang="en-US" sz="4800" spc="600" dirty="0">
              <a:cs typeface="+mn-ea"/>
              <a:sym typeface="+mn-lt"/>
            </a:endParaRPr>
          </a:p>
        </p:txBody>
      </p:sp>
      <p:pic>
        <p:nvPicPr>
          <p:cNvPr id="8" name="雪的梦幻 snowdreams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fade in="5000" out="5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091403" y="3225800"/>
            <a:ext cx="406400" cy="406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967990"/>
            <a:ext cx="609600" cy="922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3191884"/>
            <a:ext cx="236220" cy="2057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57" y="960042"/>
            <a:ext cx="1319605" cy="1226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40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项目计划</a:t>
            </a:r>
            <a:endParaRPr lang="zh-CN" altLang="en-US" sz="40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Title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10521" y="3657600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项目计划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59" y="1762564"/>
            <a:ext cx="8077006" cy="4198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项目计划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31" y="1334966"/>
            <a:ext cx="7639343" cy="520376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项目计划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889687" y="1674891"/>
            <a:ext cx="417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关键路径：</a:t>
            </a:r>
            <a:endParaRPr lang="en-US" altLang="zh-CN" dirty="0" smtClean="0"/>
          </a:p>
          <a:p>
            <a:r>
              <a:rPr lang="en-US" altLang="zh-CN" dirty="0" smtClean="0"/>
              <a:t>V1-V3-V4-V5-V6-V7-V8-V9-V10 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9687" y="2516863"/>
            <a:ext cx="37481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V1</a:t>
            </a:r>
            <a:r>
              <a:rPr lang="zh-CN" altLang="en-US" dirty="0" smtClean="0"/>
              <a:t>：项目计划</a:t>
            </a:r>
            <a:endParaRPr lang="en-US" altLang="zh-CN" dirty="0" smtClean="0"/>
          </a:p>
          <a:p>
            <a:r>
              <a:rPr lang="en-US" altLang="zh-CN" dirty="0" smtClean="0"/>
              <a:t>V2</a:t>
            </a:r>
            <a:r>
              <a:rPr lang="zh-CN" altLang="en-US" dirty="0" smtClean="0"/>
              <a:t>：可行性分析报告</a:t>
            </a:r>
            <a:endParaRPr lang="en-US" altLang="zh-CN" dirty="0" smtClean="0"/>
          </a:p>
          <a:p>
            <a:r>
              <a:rPr lang="en-US" altLang="zh-CN" dirty="0" smtClean="0"/>
              <a:t>V3</a:t>
            </a:r>
            <a:r>
              <a:rPr lang="zh-CN" altLang="en-US" dirty="0" smtClean="0"/>
              <a:t>：需求分析</a:t>
            </a:r>
            <a:endParaRPr lang="en-US" altLang="zh-CN" dirty="0" smtClean="0"/>
          </a:p>
          <a:p>
            <a:r>
              <a:rPr lang="en-US" altLang="zh-CN" dirty="0" smtClean="0"/>
              <a:t>V4</a:t>
            </a:r>
            <a:r>
              <a:rPr lang="zh-CN" altLang="en-US" dirty="0" smtClean="0"/>
              <a:t>：总体设计</a:t>
            </a:r>
            <a:endParaRPr lang="en-US" altLang="zh-CN" dirty="0" smtClean="0"/>
          </a:p>
          <a:p>
            <a:r>
              <a:rPr lang="en-US" altLang="zh-CN" dirty="0" smtClean="0"/>
              <a:t>V5</a:t>
            </a:r>
            <a:r>
              <a:rPr lang="zh-CN" altLang="en-US" dirty="0" smtClean="0"/>
              <a:t>：详细设计</a:t>
            </a:r>
            <a:endParaRPr lang="en-US" altLang="zh-CN" dirty="0" smtClean="0"/>
          </a:p>
          <a:p>
            <a:r>
              <a:rPr lang="en-US" altLang="zh-CN" dirty="0" smtClean="0"/>
              <a:t>V6</a:t>
            </a:r>
            <a:r>
              <a:rPr lang="zh-CN" altLang="en-US" dirty="0" smtClean="0"/>
              <a:t>：最终设计报告</a:t>
            </a:r>
            <a:endParaRPr lang="en-US" altLang="zh-CN" dirty="0" smtClean="0"/>
          </a:p>
          <a:p>
            <a:r>
              <a:rPr lang="en-US" altLang="zh-CN" dirty="0" smtClean="0"/>
              <a:t>V7</a:t>
            </a:r>
            <a:r>
              <a:rPr lang="zh-CN" altLang="en-US" dirty="0" smtClean="0"/>
              <a:t>：代码清单</a:t>
            </a:r>
            <a:endParaRPr lang="en-US" altLang="zh-CN" dirty="0" smtClean="0"/>
          </a:p>
          <a:p>
            <a:r>
              <a:rPr lang="en-US" altLang="zh-CN" dirty="0" smtClean="0"/>
              <a:t>V8</a:t>
            </a:r>
            <a:r>
              <a:rPr lang="zh-CN" altLang="en-US" dirty="0" smtClean="0"/>
              <a:t>：代码编写</a:t>
            </a:r>
            <a:endParaRPr lang="en-US" altLang="zh-CN" dirty="0" smtClean="0"/>
          </a:p>
          <a:p>
            <a:r>
              <a:rPr lang="en-US" altLang="zh-CN" dirty="0" smtClean="0"/>
              <a:t>V9</a:t>
            </a:r>
            <a:r>
              <a:rPr lang="zh-CN" altLang="en-US" dirty="0" smtClean="0"/>
              <a:t>：代码测试</a:t>
            </a:r>
            <a:endParaRPr lang="en-US" altLang="zh-CN" dirty="0" smtClean="0"/>
          </a:p>
          <a:p>
            <a:r>
              <a:rPr lang="en-US" altLang="zh-CN" dirty="0" smtClean="0"/>
              <a:t>V10</a:t>
            </a:r>
            <a:r>
              <a:rPr lang="zh-CN" altLang="en-US" dirty="0" smtClean="0"/>
              <a:t>：项目总结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58" y="1223596"/>
            <a:ext cx="4322965" cy="509968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729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项目计划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73" y="1625112"/>
            <a:ext cx="8648700" cy="43815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141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项目计划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0aa5ab87-1abb-4ca0-a07e-53f9e32ed86c"/>
          <p:cNvGrpSpPr>
            <a:grpSpLocks noChangeAspect="1"/>
          </p:cNvGrpSpPr>
          <p:nvPr/>
        </p:nvGrpSpPr>
        <p:grpSpPr>
          <a:xfrm>
            <a:off x="1198765" y="2223437"/>
            <a:ext cx="9806359" cy="3830855"/>
            <a:chOff x="1179515" y="1607419"/>
            <a:chExt cx="9806359" cy="3830855"/>
          </a:xfrm>
        </p:grpSpPr>
        <p:sp>
          <p:nvSpPr>
            <p:cNvPr id="11" name="ïṧḷïḓê-TextBox 1"/>
            <p:cNvSpPr txBox="1"/>
            <p:nvPr/>
          </p:nvSpPr>
          <p:spPr>
            <a:xfrm>
              <a:off x="2867026" y="4677984"/>
              <a:ext cx="6457950" cy="76029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 smtClean="0"/>
                <a:t>在</a:t>
              </a:r>
              <a:r>
                <a:rPr lang="en-US" altLang="zh-CN" sz="1600" dirty="0" smtClean="0"/>
                <a:t>3</a:t>
              </a:r>
              <a:r>
                <a:rPr lang="zh-CN" altLang="en-US" sz="1600" dirty="0" smtClean="0"/>
                <a:t>台即以上的</a:t>
              </a:r>
              <a:r>
                <a:rPr lang="en-US" altLang="zh-CN" sz="1600" dirty="0" smtClean="0"/>
                <a:t>Android</a:t>
              </a:r>
              <a:r>
                <a:rPr lang="zh-CN" altLang="en-US" sz="1600" dirty="0" smtClean="0"/>
                <a:t>手机上使用</a:t>
              </a:r>
              <a:endParaRPr lang="zh-CN" altLang="en-US" sz="1600" dirty="0"/>
            </a:p>
          </p:txBody>
        </p:sp>
        <p:sp>
          <p:nvSpPr>
            <p:cNvPr id="12" name="ïṧḷïḓê-TextBox 2"/>
            <p:cNvSpPr txBox="1"/>
            <p:nvPr/>
          </p:nvSpPr>
          <p:spPr>
            <a:xfrm>
              <a:off x="1179515" y="1607419"/>
              <a:ext cx="1813126" cy="8967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26"/>
            <p:cNvGrpSpPr/>
            <p:nvPr/>
          </p:nvGrpSpPr>
          <p:grpSpPr>
            <a:xfrm>
              <a:off x="2086078" y="3380426"/>
              <a:ext cx="8018822" cy="838980"/>
              <a:chOff x="2086078" y="3589124"/>
              <a:chExt cx="8018822" cy="630282"/>
            </a:xfrm>
          </p:grpSpPr>
          <p:sp>
            <p:nvSpPr>
              <p:cNvPr id="27" name="ïṧḷïḓê-Straight Connector 3"/>
              <p:cNvSpPr/>
              <p:nvPr/>
            </p:nvSpPr>
            <p:spPr>
              <a:xfrm flipV="1">
                <a:off x="6095489" y="3589124"/>
                <a:ext cx="4009411" cy="630281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ṧḷïḓê-Straight Connector 4"/>
              <p:cNvSpPr/>
              <p:nvPr/>
            </p:nvSpPr>
            <p:spPr>
              <a:xfrm flipV="1">
                <a:off x="6094790" y="3589124"/>
                <a:ext cx="2005405" cy="630282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ḷïḓê-Straight Connector 5"/>
              <p:cNvSpPr/>
              <p:nvPr/>
            </p:nvSpPr>
            <p:spPr>
              <a:xfrm flipH="1" flipV="1">
                <a:off x="4090783" y="3589124"/>
                <a:ext cx="1999256" cy="630281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ṧḷïḓê-Straight Connector 6"/>
              <p:cNvSpPr/>
              <p:nvPr/>
            </p:nvSpPr>
            <p:spPr>
              <a:xfrm flipH="1" flipV="1">
                <a:off x="2086078" y="3589124"/>
                <a:ext cx="4009412" cy="630281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ṧḷïḓê-Straight Connector 7"/>
              <p:cNvSpPr/>
              <p:nvPr/>
            </p:nvSpPr>
            <p:spPr>
              <a:xfrm flipV="1">
                <a:off x="6095489" y="3589124"/>
                <a:ext cx="1" cy="630282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8"/>
            <p:cNvGrpSpPr/>
            <p:nvPr/>
          </p:nvGrpSpPr>
          <p:grpSpPr>
            <a:xfrm>
              <a:off x="1291862" y="2736577"/>
              <a:ext cx="9608278" cy="635460"/>
              <a:chOff x="0" y="0"/>
              <a:chExt cx="19216553" cy="1270918"/>
            </a:xfrm>
          </p:grpSpPr>
          <p:sp>
            <p:nvSpPr>
              <p:cNvPr id="22" name="ïṧḷïḓê-Rectangle: Rounded Corners 9"/>
              <p:cNvSpPr/>
              <p:nvPr/>
            </p:nvSpPr>
            <p:spPr>
              <a:xfrm>
                <a:off x="0" y="916"/>
                <a:ext cx="3180952" cy="1270001"/>
              </a:xfrm>
              <a:prstGeom prst="roundRect">
                <a:avLst>
                  <a:gd name="adj" fmla="val 5284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r>
                  <a:rPr lang="zh-CN" altLang="en-US" b="1" dirty="0" smtClean="0">
                    <a:solidFill>
                      <a:schemeClr val="bg1"/>
                    </a:solidFill>
                  </a:rPr>
                  <a:t>用户注册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ïṧḷïḓê-Rectangle: Rounded Corners 10"/>
              <p:cNvSpPr/>
              <p:nvPr/>
            </p:nvSpPr>
            <p:spPr>
              <a:xfrm>
                <a:off x="4003249" y="918"/>
                <a:ext cx="3180952" cy="1270000"/>
              </a:xfrm>
              <a:prstGeom prst="roundRect">
                <a:avLst>
                  <a:gd name="adj" fmla="val 5284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r>
                  <a:rPr lang="zh-CN" altLang="en-US" b="1" dirty="0" smtClean="0">
                    <a:solidFill>
                      <a:schemeClr val="bg1"/>
                    </a:solidFill>
                  </a:rPr>
                  <a:t>订单管理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ṧḷïḓê-Rectangle: Rounded Corners 11"/>
              <p:cNvSpPr/>
              <p:nvPr/>
            </p:nvSpPr>
            <p:spPr>
              <a:xfrm>
                <a:off x="8008895" y="918"/>
                <a:ext cx="3180954" cy="1270000"/>
              </a:xfrm>
              <a:prstGeom prst="roundRect">
                <a:avLst>
                  <a:gd name="adj" fmla="val 5284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chemeClr val="bg1"/>
                    </a:solidFill>
                  </a:rPr>
                  <a:t>接单</a:t>
                </a:r>
              </a:p>
            </p:txBody>
          </p:sp>
          <p:sp>
            <p:nvSpPr>
              <p:cNvPr id="25" name="ïṧḷïḓê-Rectangle: Rounded Corners 12"/>
              <p:cNvSpPr/>
              <p:nvPr/>
            </p:nvSpPr>
            <p:spPr>
              <a:xfrm>
                <a:off x="12035862" y="918"/>
                <a:ext cx="3180954" cy="1270000"/>
              </a:xfrm>
              <a:prstGeom prst="roundRect">
                <a:avLst>
                  <a:gd name="adj" fmla="val 5284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chemeClr val="bg1"/>
                    </a:solidFill>
                  </a:rPr>
                  <a:t>付款</a:t>
                </a:r>
              </a:p>
            </p:txBody>
          </p:sp>
          <p:sp>
            <p:nvSpPr>
              <p:cNvPr id="26" name="ïṧḷïḓê-Rectangle: Rounded Corners 13"/>
              <p:cNvSpPr/>
              <p:nvPr/>
            </p:nvSpPr>
            <p:spPr>
              <a:xfrm>
                <a:off x="16035601" y="0"/>
                <a:ext cx="3180952" cy="1270000"/>
              </a:xfrm>
              <a:prstGeom prst="roundRect">
                <a:avLst>
                  <a:gd name="adj" fmla="val 5284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r>
                  <a:rPr lang="zh-CN" altLang="en-US" b="1" dirty="0" smtClean="0">
                    <a:solidFill>
                      <a:schemeClr val="bg1"/>
                    </a:solidFill>
                  </a:rPr>
                  <a:t>信用捆绑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ïṧḷïḓê-Rectangle 19"/>
            <p:cNvSpPr/>
            <p:nvPr/>
          </p:nvSpPr>
          <p:spPr>
            <a:xfrm>
              <a:off x="3201767" y="1655421"/>
              <a:ext cx="1778034" cy="72201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1400" dirty="0"/>
            </a:p>
          </p:txBody>
        </p:sp>
        <p:sp>
          <p:nvSpPr>
            <p:cNvPr id="16" name="ïṧḷïḓê-Rectangle 20"/>
            <p:cNvSpPr/>
            <p:nvPr/>
          </p:nvSpPr>
          <p:spPr>
            <a:xfrm>
              <a:off x="5203792" y="1655421"/>
              <a:ext cx="1778034" cy="72201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1400" dirty="0"/>
            </a:p>
          </p:txBody>
        </p:sp>
        <p:sp>
          <p:nvSpPr>
            <p:cNvPr id="17" name="ïṧḷïḓê-Rectangle 21"/>
            <p:cNvSpPr/>
            <p:nvPr/>
          </p:nvSpPr>
          <p:spPr>
            <a:xfrm>
              <a:off x="7205816" y="1655421"/>
              <a:ext cx="1778034" cy="72201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1400" dirty="0"/>
            </a:p>
          </p:txBody>
        </p:sp>
        <p:sp>
          <p:nvSpPr>
            <p:cNvPr id="18" name="ïṧḷïḓê-Rectangle 22"/>
            <p:cNvSpPr/>
            <p:nvPr/>
          </p:nvSpPr>
          <p:spPr>
            <a:xfrm>
              <a:off x="9207840" y="1655421"/>
              <a:ext cx="1778034" cy="72201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1400" dirty="0"/>
            </a:p>
          </p:txBody>
        </p:sp>
        <p:grpSp>
          <p:nvGrpSpPr>
            <p:cNvPr id="19" name="Group 23"/>
            <p:cNvGrpSpPr/>
            <p:nvPr/>
          </p:nvGrpSpPr>
          <p:grpSpPr>
            <a:xfrm>
              <a:off x="5711296" y="3843071"/>
              <a:ext cx="773624" cy="773624"/>
              <a:chOff x="0" y="0"/>
              <a:chExt cx="1547244" cy="1547244"/>
            </a:xfrm>
          </p:grpSpPr>
          <p:sp>
            <p:nvSpPr>
              <p:cNvPr id="20" name="ïṧḷïḓê-Freeform: Shape 24"/>
              <p:cNvSpPr/>
              <p:nvPr/>
            </p:nvSpPr>
            <p:spPr>
              <a:xfrm>
                <a:off x="0" y="0"/>
                <a:ext cx="1547244" cy="1547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ṧḷïḓê-Freeform: Shape 25"/>
              <p:cNvSpPr/>
              <p:nvPr/>
            </p:nvSpPr>
            <p:spPr>
              <a:xfrm>
                <a:off x="367139" y="396789"/>
                <a:ext cx="791768" cy="75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87" y="8928"/>
                    </a:moveTo>
                    <a:lnTo>
                      <a:pt x="20048" y="7836"/>
                    </a:lnTo>
                    <a:cubicBezTo>
                      <a:pt x="19687" y="7476"/>
                      <a:pt x="19267" y="7297"/>
                      <a:pt x="18787" y="7297"/>
                    </a:cubicBezTo>
                    <a:cubicBezTo>
                      <a:pt x="18296" y="7297"/>
                      <a:pt x="17880" y="7476"/>
                      <a:pt x="17539" y="7836"/>
                    </a:cubicBezTo>
                    <a:lnTo>
                      <a:pt x="13462" y="12118"/>
                    </a:lnTo>
                    <a:lnTo>
                      <a:pt x="13462" y="1865"/>
                    </a:lnTo>
                    <a:cubicBezTo>
                      <a:pt x="13462" y="1359"/>
                      <a:pt x="13286" y="923"/>
                      <a:pt x="12935" y="553"/>
                    </a:cubicBezTo>
                    <a:cubicBezTo>
                      <a:pt x="12584" y="184"/>
                      <a:pt x="12168" y="0"/>
                      <a:pt x="11687" y="0"/>
                    </a:cubicBezTo>
                    <a:lnTo>
                      <a:pt x="9913" y="0"/>
                    </a:lnTo>
                    <a:cubicBezTo>
                      <a:pt x="9432" y="0"/>
                      <a:pt x="9016" y="185"/>
                      <a:pt x="8665" y="553"/>
                    </a:cubicBezTo>
                    <a:cubicBezTo>
                      <a:pt x="8314" y="923"/>
                      <a:pt x="8139" y="1359"/>
                      <a:pt x="8139" y="1865"/>
                    </a:cubicBezTo>
                    <a:lnTo>
                      <a:pt x="8139" y="12118"/>
                    </a:lnTo>
                    <a:lnTo>
                      <a:pt x="4062" y="7836"/>
                    </a:lnTo>
                    <a:cubicBezTo>
                      <a:pt x="3720" y="7476"/>
                      <a:pt x="3304" y="7297"/>
                      <a:pt x="2814" y="7297"/>
                    </a:cubicBezTo>
                    <a:cubicBezTo>
                      <a:pt x="2334" y="7297"/>
                      <a:pt x="1914" y="7476"/>
                      <a:pt x="1553" y="7836"/>
                    </a:cubicBezTo>
                    <a:lnTo>
                      <a:pt x="527" y="8928"/>
                    </a:lnTo>
                    <a:cubicBezTo>
                      <a:pt x="175" y="9297"/>
                      <a:pt x="0" y="9739"/>
                      <a:pt x="0" y="10254"/>
                    </a:cubicBezTo>
                    <a:cubicBezTo>
                      <a:pt x="0" y="10778"/>
                      <a:pt x="176" y="11215"/>
                      <a:pt x="527" y="11564"/>
                    </a:cubicBezTo>
                    <a:lnTo>
                      <a:pt x="9552" y="21061"/>
                    </a:lnTo>
                    <a:cubicBezTo>
                      <a:pt x="9894" y="21420"/>
                      <a:pt x="10311" y="21600"/>
                      <a:pt x="10800" y="21600"/>
                    </a:cubicBezTo>
                    <a:cubicBezTo>
                      <a:pt x="11281" y="21600"/>
                      <a:pt x="11702" y="21420"/>
                      <a:pt x="12061" y="21061"/>
                    </a:cubicBezTo>
                    <a:lnTo>
                      <a:pt x="21087" y="11564"/>
                    </a:lnTo>
                    <a:cubicBezTo>
                      <a:pt x="21429" y="11205"/>
                      <a:pt x="21600" y="10768"/>
                      <a:pt x="21600" y="10254"/>
                    </a:cubicBezTo>
                    <a:cubicBezTo>
                      <a:pt x="21600" y="9749"/>
                      <a:pt x="21429" y="9307"/>
                      <a:pt x="21087" y="8928"/>
                    </a:cubicBezTo>
                    <a:cubicBezTo>
                      <a:pt x="21087" y="8928"/>
                      <a:pt x="21087" y="8928"/>
                      <a:pt x="21087" y="89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4581053" y="1747319"/>
            <a:ext cx="315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/>
              <a:t>完成标准</a:t>
            </a:r>
            <a:endParaRPr lang="zh-CN" altLang="en-US" sz="48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7586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40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项目风险</a:t>
            </a:r>
            <a:endParaRPr lang="zh-CN" altLang="en-US" sz="40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Title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10521" y="3657600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项目风险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03ac4060-96e4-4bec-86be-e7291585589a"/>
          <p:cNvGrpSpPr>
            <a:grpSpLocks noChangeAspect="1"/>
          </p:cNvGrpSpPr>
          <p:nvPr/>
        </p:nvGrpSpPr>
        <p:grpSpPr>
          <a:xfrm>
            <a:off x="654280" y="2050623"/>
            <a:ext cx="11131320" cy="3972078"/>
            <a:chOff x="654280" y="1634063"/>
            <a:chExt cx="11131320" cy="3972078"/>
          </a:xfrm>
        </p:grpSpPr>
        <p:sp>
          <p:nvSpPr>
            <p:cNvPr id="7" name="íṩľíḍè-TextBox 2"/>
            <p:cNvSpPr txBox="1"/>
            <p:nvPr/>
          </p:nvSpPr>
          <p:spPr>
            <a:xfrm>
              <a:off x="8882249" y="2541725"/>
              <a:ext cx="2903351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/>
                <a:t>无法确保一个人拥有多个账户以此诈骗的风险</a:t>
              </a:r>
              <a:endParaRPr lang="zh-CN" altLang="en-US" sz="1400" dirty="0"/>
            </a:p>
          </p:txBody>
        </p:sp>
        <p:sp>
          <p:nvSpPr>
            <p:cNvPr id="8" name="íṩľíḍè-TextBox 3"/>
            <p:cNvSpPr txBox="1"/>
            <p:nvPr/>
          </p:nvSpPr>
          <p:spPr>
            <a:xfrm>
              <a:off x="8863725" y="2066957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r>
                <a:rPr lang="zh-CN" altLang="en-US" sz="2000" b="1" dirty="0" smtClean="0"/>
                <a:t>未进行实名制登记</a:t>
              </a:r>
              <a:endParaRPr lang="zh-CN" altLang="en-US" sz="2000" b="1" dirty="0"/>
            </a:p>
          </p:txBody>
        </p:sp>
        <p:sp>
          <p:nvSpPr>
            <p:cNvPr id="9" name="íṩľíḍè-Oval 4"/>
            <p:cNvSpPr/>
            <p:nvPr/>
          </p:nvSpPr>
          <p:spPr>
            <a:xfrm>
              <a:off x="5515189" y="2868286"/>
              <a:ext cx="1161621" cy="1161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ľíḍè-Oval 5"/>
            <p:cNvSpPr/>
            <p:nvPr/>
          </p:nvSpPr>
          <p:spPr>
            <a:xfrm>
              <a:off x="5152182" y="2505279"/>
              <a:ext cx="1887635" cy="1887635"/>
            </a:xfrm>
            <a:prstGeom prst="ellipse">
              <a:avLst/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ṩľíḍè-Oval 6"/>
            <p:cNvSpPr/>
            <p:nvPr/>
          </p:nvSpPr>
          <p:spPr>
            <a:xfrm>
              <a:off x="6751744" y="2892601"/>
              <a:ext cx="377527" cy="377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ľíḍè-Oval 7"/>
            <p:cNvSpPr/>
            <p:nvPr/>
          </p:nvSpPr>
          <p:spPr>
            <a:xfrm>
              <a:off x="4861777" y="2214874"/>
              <a:ext cx="2468446" cy="2468446"/>
            </a:xfrm>
            <a:prstGeom prst="ellipse">
              <a:avLst/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ľíḍè-Oval 8"/>
            <p:cNvSpPr/>
            <p:nvPr/>
          </p:nvSpPr>
          <p:spPr>
            <a:xfrm>
              <a:off x="4571371" y="1924468"/>
              <a:ext cx="3049256" cy="3049256"/>
            </a:xfrm>
            <a:prstGeom prst="ellipse">
              <a:avLst/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ṩľíḍè-Oval 9"/>
            <p:cNvSpPr/>
            <p:nvPr/>
          </p:nvSpPr>
          <p:spPr>
            <a:xfrm>
              <a:off x="4906032" y="2554379"/>
              <a:ext cx="377527" cy="3775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ṩľíḍè-Oval 10"/>
            <p:cNvSpPr/>
            <p:nvPr/>
          </p:nvSpPr>
          <p:spPr>
            <a:xfrm>
              <a:off x="6719230" y="4555541"/>
              <a:ext cx="377527" cy="37752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ľíḍè-Oval 11"/>
            <p:cNvSpPr/>
            <p:nvPr/>
          </p:nvSpPr>
          <p:spPr>
            <a:xfrm>
              <a:off x="4280966" y="1634063"/>
              <a:ext cx="3630067" cy="3630067"/>
            </a:xfrm>
            <a:prstGeom prst="ellipse">
              <a:avLst/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ṩľíḍè-Oval 12"/>
            <p:cNvSpPr/>
            <p:nvPr/>
          </p:nvSpPr>
          <p:spPr>
            <a:xfrm>
              <a:off x="4575812" y="4467401"/>
              <a:ext cx="377527" cy="3775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ṩľíḍè-TextBox 13"/>
            <p:cNvSpPr txBox="1"/>
            <p:nvPr/>
          </p:nvSpPr>
          <p:spPr>
            <a:xfrm>
              <a:off x="6755527" y="2925476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9" name="íṩľíḍè-TextBox 14"/>
            <p:cNvSpPr txBox="1"/>
            <p:nvPr/>
          </p:nvSpPr>
          <p:spPr>
            <a:xfrm>
              <a:off x="4901326" y="2586809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20" name="íṩľíḍè-TextBox 15"/>
            <p:cNvSpPr txBox="1"/>
            <p:nvPr/>
          </p:nvSpPr>
          <p:spPr>
            <a:xfrm>
              <a:off x="6721661" y="4593410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21" name="íṩľíḍè-TextBox 16"/>
            <p:cNvSpPr txBox="1"/>
            <p:nvPr/>
          </p:nvSpPr>
          <p:spPr>
            <a:xfrm>
              <a:off x="4579593" y="4500277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22" name="íṩľíḍè-TextBox 17"/>
            <p:cNvSpPr txBox="1"/>
            <p:nvPr/>
          </p:nvSpPr>
          <p:spPr>
            <a:xfrm>
              <a:off x="8492786" y="4920857"/>
              <a:ext cx="2903351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/>
                <a:t>物件损坏或丢失情况发生后，补偿与物件本身价值不对等</a:t>
              </a:r>
              <a:endParaRPr lang="zh-CN" altLang="en-US" sz="1400" dirty="0"/>
            </a:p>
          </p:txBody>
        </p:sp>
        <p:sp>
          <p:nvSpPr>
            <p:cNvPr id="23" name="íṩľíḍè-TextBox 18"/>
            <p:cNvSpPr txBox="1"/>
            <p:nvPr/>
          </p:nvSpPr>
          <p:spPr>
            <a:xfrm>
              <a:off x="8474262" y="4446089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r>
                <a:rPr lang="zh-CN" altLang="en-US" sz="2000" b="1" dirty="0" smtClean="0"/>
                <a:t>赔偿与物件价值不对等</a:t>
              </a:r>
              <a:endParaRPr lang="zh-CN" altLang="en-US" sz="2000" b="1" dirty="0"/>
            </a:p>
          </p:txBody>
        </p:sp>
        <p:sp>
          <p:nvSpPr>
            <p:cNvPr id="24" name="íṩľíḍè-TextBox 19"/>
            <p:cNvSpPr txBox="1"/>
            <p:nvPr/>
          </p:nvSpPr>
          <p:spPr>
            <a:xfrm>
              <a:off x="654280" y="2330057"/>
              <a:ext cx="2503969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 smtClean="0"/>
                <a:t>无法对运件过程中物件的损坏做出保障</a:t>
              </a:r>
              <a:endParaRPr lang="zh-CN" altLang="en-US" sz="1400" dirty="0"/>
            </a:p>
          </p:txBody>
        </p:sp>
        <p:sp>
          <p:nvSpPr>
            <p:cNvPr id="25" name="íṩľíḍè-TextBox 20"/>
            <p:cNvSpPr txBox="1"/>
            <p:nvPr/>
          </p:nvSpPr>
          <p:spPr>
            <a:xfrm>
              <a:off x="2020080" y="1855289"/>
              <a:ext cx="1261885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2000" b="1" dirty="0" smtClean="0"/>
                <a:t>送货员为外部人员</a:t>
              </a:r>
              <a:endParaRPr lang="zh-CN" altLang="en-US" sz="2000" b="1" dirty="0"/>
            </a:p>
          </p:txBody>
        </p:sp>
        <p:sp>
          <p:nvSpPr>
            <p:cNvPr id="26" name="íṩľíḍè-TextBox 21"/>
            <p:cNvSpPr txBox="1"/>
            <p:nvPr/>
          </p:nvSpPr>
          <p:spPr>
            <a:xfrm>
              <a:off x="691635" y="4844660"/>
              <a:ext cx="2503969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 smtClean="0"/>
                <a:t>暂时对支付宝转账或是微信转账没有了解</a:t>
              </a:r>
              <a:endParaRPr lang="zh-CN" altLang="en-US" sz="1400" dirty="0"/>
            </a:p>
          </p:txBody>
        </p:sp>
        <p:sp>
          <p:nvSpPr>
            <p:cNvPr id="27" name="íṩľíḍè-TextBox 22"/>
            <p:cNvSpPr txBox="1"/>
            <p:nvPr/>
          </p:nvSpPr>
          <p:spPr>
            <a:xfrm>
              <a:off x="1994680" y="4369892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2000" b="1" dirty="0" smtClean="0"/>
                <a:t>转账可操作性</a:t>
              </a:r>
              <a:endParaRPr lang="zh-CN" altLang="en-US" sz="2000" b="1" dirty="0"/>
            </a:p>
          </p:txBody>
        </p:sp>
        <p:grpSp>
          <p:nvGrpSpPr>
            <p:cNvPr id="28" name="Group 23"/>
            <p:cNvGrpSpPr/>
            <p:nvPr/>
          </p:nvGrpSpPr>
          <p:grpSpPr>
            <a:xfrm>
              <a:off x="5900161" y="3110424"/>
              <a:ext cx="390522" cy="323848"/>
              <a:chOff x="6289676" y="3660775"/>
              <a:chExt cx="260350" cy="215900"/>
            </a:xfrm>
            <a:solidFill>
              <a:schemeClr val="bg1"/>
            </a:solidFill>
          </p:grpSpPr>
          <p:sp>
            <p:nvSpPr>
              <p:cNvPr id="53" name="íṩľíḍè-Oval 48"/>
              <p:cNvSpPr/>
              <p:nvPr/>
            </p:nvSpPr>
            <p:spPr bwMode="auto">
              <a:xfrm>
                <a:off x="6392864" y="3822700"/>
                <a:ext cx="53975" cy="539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ṩľíḍè-Freeform: Shape 49"/>
              <p:cNvSpPr/>
              <p:nvPr/>
            </p:nvSpPr>
            <p:spPr bwMode="auto">
              <a:xfrm>
                <a:off x="6348414" y="3762375"/>
                <a:ext cx="142875" cy="52388"/>
              </a:xfrm>
              <a:custGeom>
                <a:avLst/>
                <a:gdLst>
                  <a:gd name="T0" fmla="*/ 50 w 54"/>
                  <a:gd name="T1" fmla="*/ 20 h 20"/>
                  <a:gd name="T2" fmla="*/ 46 w 54"/>
                  <a:gd name="T3" fmla="*/ 18 h 20"/>
                  <a:gd name="T4" fmla="*/ 27 w 54"/>
                  <a:gd name="T5" fmla="*/ 8 h 20"/>
                  <a:gd name="T6" fmla="*/ 8 w 54"/>
                  <a:gd name="T7" fmla="*/ 18 h 20"/>
                  <a:gd name="T8" fmla="*/ 2 w 54"/>
                  <a:gd name="T9" fmla="*/ 19 h 20"/>
                  <a:gd name="T10" fmla="*/ 1 w 54"/>
                  <a:gd name="T11" fmla="*/ 13 h 20"/>
                  <a:gd name="T12" fmla="*/ 27 w 54"/>
                  <a:gd name="T13" fmla="*/ 0 h 20"/>
                  <a:gd name="T14" fmla="*/ 53 w 54"/>
                  <a:gd name="T15" fmla="*/ 13 h 20"/>
                  <a:gd name="T16" fmla="*/ 52 w 54"/>
                  <a:gd name="T17" fmla="*/ 19 h 20"/>
                  <a:gd name="T18" fmla="*/ 50 w 54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20">
                    <a:moveTo>
                      <a:pt x="50" y="20"/>
                    </a:moveTo>
                    <a:cubicBezTo>
                      <a:pt x="48" y="20"/>
                      <a:pt x="47" y="19"/>
                      <a:pt x="46" y="18"/>
                    </a:cubicBezTo>
                    <a:cubicBezTo>
                      <a:pt x="42" y="12"/>
                      <a:pt x="35" y="8"/>
                      <a:pt x="27" y="8"/>
                    </a:cubicBezTo>
                    <a:cubicBezTo>
                      <a:pt x="19" y="8"/>
                      <a:pt x="12" y="12"/>
                      <a:pt x="8" y="18"/>
                    </a:cubicBezTo>
                    <a:cubicBezTo>
                      <a:pt x="6" y="20"/>
                      <a:pt x="4" y="20"/>
                      <a:pt x="2" y="19"/>
                    </a:cubicBezTo>
                    <a:cubicBezTo>
                      <a:pt x="0" y="17"/>
                      <a:pt x="0" y="15"/>
                      <a:pt x="1" y="13"/>
                    </a:cubicBezTo>
                    <a:cubicBezTo>
                      <a:pt x="7" y="5"/>
                      <a:pt x="17" y="0"/>
                      <a:pt x="27" y="0"/>
                    </a:cubicBezTo>
                    <a:cubicBezTo>
                      <a:pt x="37" y="0"/>
                      <a:pt x="47" y="5"/>
                      <a:pt x="53" y="13"/>
                    </a:cubicBezTo>
                    <a:cubicBezTo>
                      <a:pt x="54" y="15"/>
                      <a:pt x="54" y="17"/>
                      <a:pt x="52" y="19"/>
                    </a:cubicBezTo>
                    <a:cubicBezTo>
                      <a:pt x="51" y="19"/>
                      <a:pt x="50" y="20"/>
                      <a:pt x="5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ṩľíḍè-Freeform: Shape 50"/>
              <p:cNvSpPr/>
              <p:nvPr/>
            </p:nvSpPr>
            <p:spPr bwMode="auto">
              <a:xfrm>
                <a:off x="6289676" y="3660775"/>
                <a:ext cx="260350" cy="69850"/>
              </a:xfrm>
              <a:custGeom>
                <a:avLst/>
                <a:gdLst>
                  <a:gd name="T0" fmla="*/ 4 w 98"/>
                  <a:gd name="T1" fmla="*/ 26 h 26"/>
                  <a:gd name="T2" fmla="*/ 1 w 98"/>
                  <a:gd name="T3" fmla="*/ 25 h 26"/>
                  <a:gd name="T4" fmla="*/ 2 w 98"/>
                  <a:gd name="T5" fmla="*/ 19 h 26"/>
                  <a:gd name="T6" fmla="*/ 49 w 98"/>
                  <a:gd name="T7" fmla="*/ 0 h 26"/>
                  <a:gd name="T8" fmla="*/ 96 w 98"/>
                  <a:gd name="T9" fmla="*/ 19 h 26"/>
                  <a:gd name="T10" fmla="*/ 97 w 98"/>
                  <a:gd name="T11" fmla="*/ 25 h 26"/>
                  <a:gd name="T12" fmla="*/ 91 w 98"/>
                  <a:gd name="T13" fmla="*/ 25 h 26"/>
                  <a:gd name="T14" fmla="*/ 49 w 98"/>
                  <a:gd name="T15" fmla="*/ 8 h 26"/>
                  <a:gd name="T16" fmla="*/ 7 w 98"/>
                  <a:gd name="T17" fmla="*/ 25 h 26"/>
                  <a:gd name="T18" fmla="*/ 4 w 98"/>
                  <a:gd name="T1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26">
                    <a:moveTo>
                      <a:pt x="4" y="26"/>
                    </a:moveTo>
                    <a:cubicBezTo>
                      <a:pt x="3" y="26"/>
                      <a:pt x="2" y="25"/>
                      <a:pt x="1" y="25"/>
                    </a:cubicBezTo>
                    <a:cubicBezTo>
                      <a:pt x="0" y="23"/>
                      <a:pt x="0" y="20"/>
                      <a:pt x="2" y="19"/>
                    </a:cubicBezTo>
                    <a:cubicBezTo>
                      <a:pt x="15" y="7"/>
                      <a:pt x="31" y="0"/>
                      <a:pt x="49" y="0"/>
                    </a:cubicBezTo>
                    <a:cubicBezTo>
                      <a:pt x="67" y="0"/>
                      <a:pt x="83" y="7"/>
                      <a:pt x="96" y="19"/>
                    </a:cubicBezTo>
                    <a:cubicBezTo>
                      <a:pt x="98" y="20"/>
                      <a:pt x="98" y="23"/>
                      <a:pt x="97" y="25"/>
                    </a:cubicBezTo>
                    <a:cubicBezTo>
                      <a:pt x="95" y="26"/>
                      <a:pt x="93" y="26"/>
                      <a:pt x="91" y="25"/>
                    </a:cubicBezTo>
                    <a:cubicBezTo>
                      <a:pt x="79" y="14"/>
                      <a:pt x="65" y="8"/>
                      <a:pt x="49" y="8"/>
                    </a:cubicBezTo>
                    <a:cubicBezTo>
                      <a:pt x="33" y="8"/>
                      <a:pt x="19" y="14"/>
                      <a:pt x="7" y="25"/>
                    </a:cubicBezTo>
                    <a:cubicBezTo>
                      <a:pt x="6" y="26"/>
                      <a:pt x="5" y="26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ṩľíḍè-Freeform: Shape 51"/>
              <p:cNvSpPr/>
              <p:nvPr/>
            </p:nvSpPr>
            <p:spPr bwMode="auto">
              <a:xfrm>
                <a:off x="6318251" y="3711575"/>
                <a:ext cx="203200" cy="60325"/>
              </a:xfrm>
              <a:custGeom>
                <a:avLst/>
                <a:gdLst>
                  <a:gd name="T0" fmla="*/ 72 w 76"/>
                  <a:gd name="T1" fmla="*/ 22 h 23"/>
                  <a:gd name="T2" fmla="*/ 69 w 76"/>
                  <a:gd name="T3" fmla="*/ 21 h 23"/>
                  <a:gd name="T4" fmla="*/ 38 w 76"/>
                  <a:gd name="T5" fmla="*/ 8 h 23"/>
                  <a:gd name="T6" fmla="*/ 7 w 76"/>
                  <a:gd name="T7" fmla="*/ 21 h 23"/>
                  <a:gd name="T8" fmla="*/ 1 w 76"/>
                  <a:gd name="T9" fmla="*/ 21 h 23"/>
                  <a:gd name="T10" fmla="*/ 1 w 76"/>
                  <a:gd name="T11" fmla="*/ 15 h 23"/>
                  <a:gd name="T12" fmla="*/ 38 w 76"/>
                  <a:gd name="T13" fmla="*/ 0 h 23"/>
                  <a:gd name="T14" fmla="*/ 75 w 76"/>
                  <a:gd name="T15" fmla="*/ 15 h 23"/>
                  <a:gd name="T16" fmla="*/ 75 w 76"/>
                  <a:gd name="T17" fmla="*/ 21 h 23"/>
                  <a:gd name="T18" fmla="*/ 72 w 76"/>
                  <a:gd name="T1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23">
                    <a:moveTo>
                      <a:pt x="72" y="22"/>
                    </a:moveTo>
                    <a:cubicBezTo>
                      <a:pt x="71" y="22"/>
                      <a:pt x="70" y="22"/>
                      <a:pt x="69" y="21"/>
                    </a:cubicBezTo>
                    <a:cubicBezTo>
                      <a:pt x="61" y="13"/>
                      <a:pt x="50" y="8"/>
                      <a:pt x="38" y="8"/>
                    </a:cubicBezTo>
                    <a:cubicBezTo>
                      <a:pt x="26" y="8"/>
                      <a:pt x="15" y="13"/>
                      <a:pt x="7" y="21"/>
                    </a:cubicBezTo>
                    <a:cubicBezTo>
                      <a:pt x="5" y="23"/>
                      <a:pt x="3" y="23"/>
                      <a:pt x="1" y="21"/>
                    </a:cubicBezTo>
                    <a:cubicBezTo>
                      <a:pt x="0" y="19"/>
                      <a:pt x="0" y="17"/>
                      <a:pt x="1" y="15"/>
                    </a:cubicBezTo>
                    <a:cubicBezTo>
                      <a:pt x="11" y="6"/>
                      <a:pt x="24" y="0"/>
                      <a:pt x="38" y="0"/>
                    </a:cubicBezTo>
                    <a:cubicBezTo>
                      <a:pt x="52" y="0"/>
                      <a:pt x="65" y="6"/>
                      <a:pt x="75" y="15"/>
                    </a:cubicBezTo>
                    <a:cubicBezTo>
                      <a:pt x="76" y="17"/>
                      <a:pt x="76" y="19"/>
                      <a:pt x="75" y="21"/>
                    </a:cubicBezTo>
                    <a:cubicBezTo>
                      <a:pt x="74" y="22"/>
                      <a:pt x="73" y="22"/>
                      <a:pt x="7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9" name="íṩľíḍè-TextBox 24"/>
            <p:cNvSpPr txBox="1"/>
            <p:nvPr/>
          </p:nvSpPr>
          <p:spPr>
            <a:xfrm>
              <a:off x="5699897" y="3501211"/>
              <a:ext cx="792205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P</a:t>
              </a:r>
              <a:r>
                <a:rPr lang="en-US" altLang="zh-CN" sz="1400" b="1" dirty="0" smtClean="0">
                  <a:solidFill>
                    <a:schemeClr val="bg1"/>
                  </a:solidFill>
                </a:rPr>
                <a:t>roblem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0" name="Group 25"/>
            <p:cNvGrpSpPr/>
            <p:nvPr/>
          </p:nvGrpSpPr>
          <p:grpSpPr>
            <a:xfrm>
              <a:off x="8576731" y="2172759"/>
              <a:ext cx="214313" cy="341313"/>
              <a:chOff x="9728201" y="1546225"/>
              <a:chExt cx="214313" cy="341313"/>
            </a:xfrm>
            <a:solidFill>
              <a:schemeClr val="accent2"/>
            </a:solidFill>
          </p:grpSpPr>
          <p:sp>
            <p:nvSpPr>
              <p:cNvPr id="49" name="íṩľíḍè-Freeform: Shape 44"/>
              <p:cNvSpPr/>
              <p:nvPr/>
            </p:nvSpPr>
            <p:spPr bwMode="auto">
              <a:xfrm>
                <a:off x="9728201" y="1546225"/>
                <a:ext cx="214313" cy="341313"/>
              </a:xfrm>
              <a:custGeom>
                <a:avLst/>
                <a:gdLst>
                  <a:gd name="T0" fmla="*/ 68 w 80"/>
                  <a:gd name="T1" fmla="*/ 0 h 128"/>
                  <a:gd name="T2" fmla="*/ 11 w 80"/>
                  <a:gd name="T3" fmla="*/ 0 h 128"/>
                  <a:gd name="T4" fmla="*/ 0 w 80"/>
                  <a:gd name="T5" fmla="*/ 11 h 128"/>
                  <a:gd name="T6" fmla="*/ 0 w 80"/>
                  <a:gd name="T7" fmla="*/ 116 h 128"/>
                  <a:gd name="T8" fmla="*/ 11 w 80"/>
                  <a:gd name="T9" fmla="*/ 128 h 128"/>
                  <a:gd name="T10" fmla="*/ 68 w 80"/>
                  <a:gd name="T11" fmla="*/ 128 h 128"/>
                  <a:gd name="T12" fmla="*/ 80 w 80"/>
                  <a:gd name="T13" fmla="*/ 116 h 128"/>
                  <a:gd name="T14" fmla="*/ 80 w 80"/>
                  <a:gd name="T15" fmla="*/ 11 h 128"/>
                  <a:gd name="T16" fmla="*/ 68 w 80"/>
                  <a:gd name="T17" fmla="*/ 0 h 128"/>
                  <a:gd name="T18" fmla="*/ 72 w 80"/>
                  <a:gd name="T19" fmla="*/ 116 h 128"/>
                  <a:gd name="T20" fmla="*/ 68 w 80"/>
                  <a:gd name="T21" fmla="*/ 120 h 128"/>
                  <a:gd name="T22" fmla="*/ 11 w 80"/>
                  <a:gd name="T23" fmla="*/ 120 h 128"/>
                  <a:gd name="T24" fmla="*/ 8 w 80"/>
                  <a:gd name="T25" fmla="*/ 116 h 128"/>
                  <a:gd name="T26" fmla="*/ 8 w 80"/>
                  <a:gd name="T27" fmla="*/ 11 h 128"/>
                  <a:gd name="T28" fmla="*/ 11 w 80"/>
                  <a:gd name="T29" fmla="*/ 8 h 128"/>
                  <a:gd name="T30" fmla="*/ 68 w 80"/>
                  <a:gd name="T31" fmla="*/ 8 h 128"/>
                  <a:gd name="T32" fmla="*/ 72 w 80"/>
                  <a:gd name="T33" fmla="*/ 11 h 128"/>
                  <a:gd name="T34" fmla="*/ 72 w 80"/>
                  <a:gd name="T35" fmla="*/ 11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128">
                    <a:moveTo>
                      <a:pt x="68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1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75" y="128"/>
                      <a:pt x="80" y="123"/>
                      <a:pt x="80" y="1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5"/>
                      <a:pt x="75" y="0"/>
                      <a:pt x="68" y="0"/>
                    </a:cubicBezTo>
                    <a:close/>
                    <a:moveTo>
                      <a:pt x="72" y="116"/>
                    </a:moveTo>
                    <a:cubicBezTo>
                      <a:pt x="72" y="118"/>
                      <a:pt x="70" y="120"/>
                      <a:pt x="68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9" y="120"/>
                      <a:pt x="8" y="118"/>
                      <a:pt x="8" y="1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70" y="8"/>
                      <a:pt x="72" y="9"/>
                      <a:pt x="72" y="11"/>
                    </a:cubicBezTo>
                    <a:lnTo>
                      <a:pt x="72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ṩľíḍè-Freeform: Shape 45"/>
              <p:cNvSpPr/>
              <p:nvPr/>
            </p:nvSpPr>
            <p:spPr bwMode="auto">
              <a:xfrm>
                <a:off x="9771064" y="1600200"/>
                <a:ext cx="128588" cy="223838"/>
              </a:xfrm>
              <a:custGeom>
                <a:avLst/>
                <a:gdLst>
                  <a:gd name="T0" fmla="*/ 40 w 48"/>
                  <a:gd name="T1" fmla="*/ 0 h 84"/>
                  <a:gd name="T2" fmla="*/ 7 w 48"/>
                  <a:gd name="T3" fmla="*/ 0 h 84"/>
                  <a:gd name="T4" fmla="*/ 7 w 48"/>
                  <a:gd name="T5" fmla="*/ 0 h 84"/>
                  <a:gd name="T6" fmla="*/ 7 w 48"/>
                  <a:gd name="T7" fmla="*/ 0 h 84"/>
                  <a:gd name="T8" fmla="*/ 0 w 48"/>
                  <a:gd name="T9" fmla="*/ 7 h 84"/>
                  <a:gd name="T10" fmla="*/ 0 w 48"/>
                  <a:gd name="T11" fmla="*/ 76 h 84"/>
                  <a:gd name="T12" fmla="*/ 7 w 48"/>
                  <a:gd name="T13" fmla="*/ 84 h 84"/>
                  <a:gd name="T14" fmla="*/ 40 w 48"/>
                  <a:gd name="T15" fmla="*/ 84 h 84"/>
                  <a:gd name="T16" fmla="*/ 48 w 48"/>
                  <a:gd name="T17" fmla="*/ 76 h 84"/>
                  <a:gd name="T18" fmla="*/ 48 w 48"/>
                  <a:gd name="T19" fmla="*/ 7 h 84"/>
                  <a:gd name="T20" fmla="*/ 40 w 48"/>
                  <a:gd name="T21" fmla="*/ 0 h 84"/>
                  <a:gd name="T22" fmla="*/ 44 w 48"/>
                  <a:gd name="T23" fmla="*/ 76 h 84"/>
                  <a:gd name="T24" fmla="*/ 40 w 48"/>
                  <a:gd name="T25" fmla="*/ 80 h 84"/>
                  <a:gd name="T26" fmla="*/ 7 w 48"/>
                  <a:gd name="T27" fmla="*/ 80 h 84"/>
                  <a:gd name="T28" fmla="*/ 4 w 48"/>
                  <a:gd name="T29" fmla="*/ 76 h 84"/>
                  <a:gd name="T30" fmla="*/ 4 w 48"/>
                  <a:gd name="T31" fmla="*/ 7 h 84"/>
                  <a:gd name="T32" fmla="*/ 7 w 48"/>
                  <a:gd name="T33" fmla="*/ 4 h 84"/>
                  <a:gd name="T34" fmla="*/ 40 w 48"/>
                  <a:gd name="T35" fmla="*/ 4 h 84"/>
                  <a:gd name="T36" fmla="*/ 44 w 48"/>
                  <a:gd name="T37" fmla="*/ 7 h 84"/>
                  <a:gd name="T38" fmla="*/ 44 w 48"/>
                  <a:gd name="T39" fmla="*/ 7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84">
                    <a:moveTo>
                      <a:pt x="4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3" y="84"/>
                      <a:pt x="7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4" y="84"/>
                      <a:pt x="48" y="80"/>
                      <a:pt x="48" y="7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3"/>
                      <a:pt x="44" y="0"/>
                      <a:pt x="40" y="0"/>
                    </a:cubicBezTo>
                    <a:close/>
                    <a:moveTo>
                      <a:pt x="44" y="76"/>
                    </a:moveTo>
                    <a:cubicBezTo>
                      <a:pt x="44" y="78"/>
                      <a:pt x="42" y="80"/>
                      <a:pt x="4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5" y="80"/>
                      <a:pt x="4" y="78"/>
                      <a:pt x="4" y="7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2" y="4"/>
                      <a:pt x="44" y="5"/>
                      <a:pt x="44" y="7"/>
                    </a:cubicBezTo>
                    <a:lnTo>
                      <a:pt x="4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ľíḍè-Freeform: Shape 46"/>
              <p:cNvSpPr/>
              <p:nvPr/>
            </p:nvSpPr>
            <p:spPr bwMode="auto">
              <a:xfrm>
                <a:off x="9813926" y="1577975"/>
                <a:ext cx="42863" cy="11113"/>
              </a:xfrm>
              <a:custGeom>
                <a:avLst/>
                <a:gdLst>
                  <a:gd name="T0" fmla="*/ 2 w 16"/>
                  <a:gd name="T1" fmla="*/ 4 h 4"/>
                  <a:gd name="T2" fmla="*/ 14 w 16"/>
                  <a:gd name="T3" fmla="*/ 4 h 4"/>
                  <a:gd name="T4" fmla="*/ 16 w 16"/>
                  <a:gd name="T5" fmla="*/ 2 h 4"/>
                  <a:gd name="T6" fmla="*/ 14 w 16"/>
                  <a:gd name="T7" fmla="*/ 0 h 4"/>
                  <a:gd name="T8" fmla="*/ 2 w 16"/>
                  <a:gd name="T9" fmla="*/ 0 h 4"/>
                  <a:gd name="T10" fmla="*/ 0 w 16"/>
                  <a:gd name="T11" fmla="*/ 2 h 4"/>
                  <a:gd name="T12" fmla="*/ 2 w 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2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ṩľíḍè-Oval 47"/>
              <p:cNvSpPr/>
              <p:nvPr/>
            </p:nvSpPr>
            <p:spPr bwMode="auto">
              <a:xfrm>
                <a:off x="9825039" y="1835150"/>
                <a:ext cx="20638" cy="20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" name="Group 26"/>
            <p:cNvGrpSpPr/>
            <p:nvPr/>
          </p:nvGrpSpPr>
          <p:grpSpPr>
            <a:xfrm>
              <a:off x="3371324" y="1994958"/>
              <a:ext cx="255588" cy="341313"/>
              <a:chOff x="10390189" y="1546225"/>
              <a:chExt cx="255588" cy="341313"/>
            </a:xfrm>
            <a:solidFill>
              <a:schemeClr val="accent3"/>
            </a:solidFill>
          </p:grpSpPr>
          <p:sp>
            <p:nvSpPr>
              <p:cNvPr id="46" name="íṩľíḍè-Freeform: Shape 41"/>
              <p:cNvSpPr/>
              <p:nvPr/>
            </p:nvSpPr>
            <p:spPr bwMode="auto">
              <a:xfrm>
                <a:off x="10390189" y="1546225"/>
                <a:ext cx="255588" cy="341313"/>
              </a:xfrm>
              <a:custGeom>
                <a:avLst/>
                <a:gdLst>
                  <a:gd name="T0" fmla="*/ 85 w 96"/>
                  <a:gd name="T1" fmla="*/ 8 h 128"/>
                  <a:gd name="T2" fmla="*/ 88 w 96"/>
                  <a:gd name="T3" fmla="*/ 11 h 128"/>
                  <a:gd name="T4" fmla="*/ 88 w 96"/>
                  <a:gd name="T5" fmla="*/ 117 h 128"/>
                  <a:gd name="T6" fmla="*/ 85 w 96"/>
                  <a:gd name="T7" fmla="*/ 120 h 128"/>
                  <a:gd name="T8" fmla="*/ 11 w 96"/>
                  <a:gd name="T9" fmla="*/ 120 h 128"/>
                  <a:gd name="T10" fmla="*/ 8 w 96"/>
                  <a:gd name="T11" fmla="*/ 117 h 128"/>
                  <a:gd name="T12" fmla="*/ 8 w 96"/>
                  <a:gd name="T13" fmla="*/ 11 h 128"/>
                  <a:gd name="T14" fmla="*/ 11 w 96"/>
                  <a:gd name="T15" fmla="*/ 8 h 128"/>
                  <a:gd name="T16" fmla="*/ 85 w 96"/>
                  <a:gd name="T17" fmla="*/ 8 h 128"/>
                  <a:gd name="T18" fmla="*/ 85 w 96"/>
                  <a:gd name="T19" fmla="*/ 0 h 128"/>
                  <a:gd name="T20" fmla="*/ 11 w 96"/>
                  <a:gd name="T21" fmla="*/ 0 h 128"/>
                  <a:gd name="T22" fmla="*/ 0 w 96"/>
                  <a:gd name="T23" fmla="*/ 11 h 128"/>
                  <a:gd name="T24" fmla="*/ 0 w 96"/>
                  <a:gd name="T25" fmla="*/ 117 h 128"/>
                  <a:gd name="T26" fmla="*/ 11 w 96"/>
                  <a:gd name="T27" fmla="*/ 128 h 128"/>
                  <a:gd name="T28" fmla="*/ 85 w 96"/>
                  <a:gd name="T29" fmla="*/ 128 h 128"/>
                  <a:gd name="T30" fmla="*/ 96 w 96"/>
                  <a:gd name="T31" fmla="*/ 117 h 128"/>
                  <a:gd name="T32" fmla="*/ 96 w 96"/>
                  <a:gd name="T33" fmla="*/ 11 h 128"/>
                  <a:gd name="T34" fmla="*/ 85 w 96"/>
                  <a:gd name="T35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28">
                    <a:moveTo>
                      <a:pt x="85" y="8"/>
                    </a:moveTo>
                    <a:cubicBezTo>
                      <a:pt x="86" y="8"/>
                      <a:pt x="88" y="9"/>
                      <a:pt x="88" y="11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88" y="118"/>
                      <a:pt x="86" y="120"/>
                      <a:pt x="85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9" y="120"/>
                      <a:pt x="8" y="118"/>
                      <a:pt x="8" y="117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85" y="8"/>
                      <a:pt x="85" y="8"/>
                      <a:pt x="85" y="8"/>
                    </a:cubicBezTo>
                    <a:moveTo>
                      <a:pt x="8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3"/>
                      <a:pt x="5" y="128"/>
                      <a:pt x="11" y="128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91" y="128"/>
                      <a:pt x="96" y="123"/>
                      <a:pt x="96" y="117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6" y="5"/>
                      <a:pt x="91" y="0"/>
                      <a:pt x="8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ṩľíḍè-Freeform: Shape 42"/>
              <p:cNvSpPr/>
              <p:nvPr/>
            </p:nvSpPr>
            <p:spPr bwMode="auto">
              <a:xfrm>
                <a:off x="10433051" y="1589088"/>
                <a:ext cx="169863" cy="234950"/>
              </a:xfrm>
              <a:custGeom>
                <a:avLst/>
                <a:gdLst>
                  <a:gd name="T0" fmla="*/ 57 w 64"/>
                  <a:gd name="T1" fmla="*/ 4 h 88"/>
                  <a:gd name="T2" fmla="*/ 60 w 64"/>
                  <a:gd name="T3" fmla="*/ 7 h 88"/>
                  <a:gd name="T4" fmla="*/ 60 w 64"/>
                  <a:gd name="T5" fmla="*/ 81 h 88"/>
                  <a:gd name="T6" fmla="*/ 57 w 64"/>
                  <a:gd name="T7" fmla="*/ 84 h 88"/>
                  <a:gd name="T8" fmla="*/ 7 w 64"/>
                  <a:gd name="T9" fmla="*/ 84 h 88"/>
                  <a:gd name="T10" fmla="*/ 4 w 64"/>
                  <a:gd name="T11" fmla="*/ 81 h 88"/>
                  <a:gd name="T12" fmla="*/ 4 w 64"/>
                  <a:gd name="T13" fmla="*/ 7 h 88"/>
                  <a:gd name="T14" fmla="*/ 7 w 64"/>
                  <a:gd name="T15" fmla="*/ 4 h 88"/>
                  <a:gd name="T16" fmla="*/ 57 w 64"/>
                  <a:gd name="T17" fmla="*/ 4 h 88"/>
                  <a:gd name="T18" fmla="*/ 57 w 64"/>
                  <a:gd name="T19" fmla="*/ 0 h 88"/>
                  <a:gd name="T20" fmla="*/ 7 w 64"/>
                  <a:gd name="T21" fmla="*/ 0 h 88"/>
                  <a:gd name="T22" fmla="*/ 0 w 64"/>
                  <a:gd name="T23" fmla="*/ 7 h 88"/>
                  <a:gd name="T24" fmla="*/ 0 w 64"/>
                  <a:gd name="T25" fmla="*/ 81 h 88"/>
                  <a:gd name="T26" fmla="*/ 7 w 64"/>
                  <a:gd name="T27" fmla="*/ 88 h 88"/>
                  <a:gd name="T28" fmla="*/ 57 w 64"/>
                  <a:gd name="T29" fmla="*/ 88 h 88"/>
                  <a:gd name="T30" fmla="*/ 64 w 64"/>
                  <a:gd name="T31" fmla="*/ 81 h 88"/>
                  <a:gd name="T32" fmla="*/ 64 w 64"/>
                  <a:gd name="T33" fmla="*/ 7 h 88"/>
                  <a:gd name="T34" fmla="*/ 57 w 64"/>
                  <a:gd name="T3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88">
                    <a:moveTo>
                      <a:pt x="57" y="4"/>
                    </a:moveTo>
                    <a:cubicBezTo>
                      <a:pt x="58" y="4"/>
                      <a:pt x="60" y="5"/>
                      <a:pt x="60" y="7"/>
                    </a:cubicBezTo>
                    <a:cubicBezTo>
                      <a:pt x="60" y="81"/>
                      <a:pt x="60" y="81"/>
                      <a:pt x="60" y="81"/>
                    </a:cubicBezTo>
                    <a:cubicBezTo>
                      <a:pt x="60" y="82"/>
                      <a:pt x="58" y="84"/>
                      <a:pt x="57" y="84"/>
                    </a:cubicBezTo>
                    <a:cubicBezTo>
                      <a:pt x="7" y="84"/>
                      <a:pt x="7" y="84"/>
                      <a:pt x="7" y="84"/>
                    </a:cubicBezTo>
                    <a:cubicBezTo>
                      <a:pt x="5" y="84"/>
                      <a:pt x="4" y="82"/>
                      <a:pt x="4" y="81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57" y="4"/>
                      <a:pt x="57" y="4"/>
                      <a:pt x="57" y="4"/>
                    </a:cubicBezTo>
                    <a:moveTo>
                      <a:pt x="5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5"/>
                      <a:pt x="3" y="88"/>
                      <a:pt x="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61" y="88"/>
                      <a:pt x="64" y="85"/>
                      <a:pt x="64" y="81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1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íḍè-Oval 43"/>
              <p:cNvSpPr/>
              <p:nvPr/>
            </p:nvSpPr>
            <p:spPr bwMode="auto">
              <a:xfrm>
                <a:off x="10507664" y="1835150"/>
                <a:ext cx="20638" cy="20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2" name="Group 27"/>
            <p:cNvGrpSpPr/>
            <p:nvPr/>
          </p:nvGrpSpPr>
          <p:grpSpPr>
            <a:xfrm>
              <a:off x="7068492" y="2332624"/>
              <a:ext cx="1338908" cy="649565"/>
              <a:chOff x="7068492" y="2332624"/>
              <a:chExt cx="1338908" cy="649565"/>
            </a:xfrm>
          </p:grpSpPr>
          <p:cxnSp>
            <p:nvCxnSpPr>
              <p:cNvPr id="44" name="íṩľíḍè-Straight Connector 39"/>
              <p:cNvCxnSpPr/>
              <p:nvPr/>
            </p:nvCxnSpPr>
            <p:spPr>
              <a:xfrm flipV="1">
                <a:off x="7068492" y="2336800"/>
                <a:ext cx="640808" cy="64538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íṩľíḍè-Straight Connector 40"/>
              <p:cNvCxnSpPr/>
              <p:nvPr/>
            </p:nvCxnSpPr>
            <p:spPr>
              <a:xfrm>
                <a:off x="7710671" y="2332624"/>
                <a:ext cx="696729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28"/>
            <p:cNvGrpSpPr/>
            <p:nvPr/>
          </p:nvGrpSpPr>
          <p:grpSpPr>
            <a:xfrm>
              <a:off x="3776133" y="2150533"/>
              <a:ext cx="1191156" cy="533206"/>
              <a:chOff x="3776133" y="2150533"/>
              <a:chExt cx="1191156" cy="533206"/>
            </a:xfrm>
          </p:grpSpPr>
          <p:cxnSp>
            <p:nvCxnSpPr>
              <p:cNvPr id="42" name="íṩľíḍè-Straight Connector 37"/>
              <p:cNvCxnSpPr/>
              <p:nvPr/>
            </p:nvCxnSpPr>
            <p:spPr>
              <a:xfrm flipH="1" flipV="1">
                <a:off x="4437866" y="2150533"/>
                <a:ext cx="529423" cy="533206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íṩľíḍè-Straight Connector 38"/>
              <p:cNvCxnSpPr/>
              <p:nvPr/>
            </p:nvCxnSpPr>
            <p:spPr>
              <a:xfrm flipH="1">
                <a:off x="3776133" y="2162507"/>
                <a:ext cx="659714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9"/>
            <p:cNvGrpSpPr/>
            <p:nvPr/>
          </p:nvGrpSpPr>
          <p:grpSpPr>
            <a:xfrm>
              <a:off x="3312122" y="4483242"/>
              <a:ext cx="400024" cy="374940"/>
              <a:chOff x="4836122" y="1968640"/>
              <a:chExt cx="400024" cy="374940"/>
            </a:xfrm>
            <a:solidFill>
              <a:schemeClr val="accent5"/>
            </a:solidFill>
          </p:grpSpPr>
          <p:sp>
            <p:nvSpPr>
              <p:cNvPr id="40" name="íṩľíḍè-Freeform: Shape 35"/>
              <p:cNvSpPr/>
              <p:nvPr/>
            </p:nvSpPr>
            <p:spPr bwMode="auto">
              <a:xfrm>
                <a:off x="4886290" y="2018808"/>
                <a:ext cx="301008" cy="199352"/>
              </a:xfrm>
              <a:custGeom>
                <a:avLst/>
                <a:gdLst>
                  <a:gd name="T0" fmla="*/ 92 w 96"/>
                  <a:gd name="T1" fmla="*/ 0 h 64"/>
                  <a:gd name="T2" fmla="*/ 4 w 96"/>
                  <a:gd name="T3" fmla="*/ 0 h 64"/>
                  <a:gd name="T4" fmla="*/ 0 w 96"/>
                  <a:gd name="T5" fmla="*/ 4 h 64"/>
                  <a:gd name="T6" fmla="*/ 0 w 96"/>
                  <a:gd name="T7" fmla="*/ 60 h 64"/>
                  <a:gd name="T8" fmla="*/ 4 w 96"/>
                  <a:gd name="T9" fmla="*/ 64 h 64"/>
                  <a:gd name="T10" fmla="*/ 92 w 96"/>
                  <a:gd name="T11" fmla="*/ 64 h 64"/>
                  <a:gd name="T12" fmla="*/ 96 w 96"/>
                  <a:gd name="T13" fmla="*/ 60 h 64"/>
                  <a:gd name="T14" fmla="*/ 96 w 96"/>
                  <a:gd name="T15" fmla="*/ 4 h 64"/>
                  <a:gd name="T16" fmla="*/ 92 w 96"/>
                  <a:gd name="T17" fmla="*/ 0 h 64"/>
                  <a:gd name="T18" fmla="*/ 92 w 96"/>
                  <a:gd name="T19" fmla="*/ 60 h 64"/>
                  <a:gd name="T20" fmla="*/ 4 w 96"/>
                  <a:gd name="T21" fmla="*/ 60 h 64"/>
                  <a:gd name="T22" fmla="*/ 4 w 96"/>
                  <a:gd name="T23" fmla="*/ 4 h 64"/>
                  <a:gd name="T24" fmla="*/ 92 w 96"/>
                  <a:gd name="T25" fmla="*/ 4 h 64"/>
                  <a:gd name="T26" fmla="*/ 92 w 96"/>
                  <a:gd name="T27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64">
                    <a:moveTo>
                      <a:pt x="9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4"/>
                      <a:pt x="4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4" y="64"/>
                      <a:pt x="96" y="62"/>
                      <a:pt x="96" y="60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2"/>
                      <a:pt x="94" y="0"/>
                      <a:pt x="92" y="0"/>
                    </a:cubicBezTo>
                    <a:close/>
                    <a:moveTo>
                      <a:pt x="92" y="60"/>
                    </a:moveTo>
                    <a:cubicBezTo>
                      <a:pt x="4" y="60"/>
                      <a:pt x="4" y="60"/>
                      <a:pt x="4" y="6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9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ṩľíḍè-Freeform: Shape 36"/>
              <p:cNvSpPr/>
              <p:nvPr/>
            </p:nvSpPr>
            <p:spPr bwMode="auto">
              <a:xfrm>
                <a:off x="4836122" y="1968640"/>
                <a:ext cx="400024" cy="374940"/>
              </a:xfrm>
              <a:custGeom>
                <a:avLst/>
                <a:gdLst>
                  <a:gd name="T0" fmla="*/ 116 w 128"/>
                  <a:gd name="T1" fmla="*/ 0 h 120"/>
                  <a:gd name="T2" fmla="*/ 12 w 128"/>
                  <a:gd name="T3" fmla="*/ 0 h 120"/>
                  <a:gd name="T4" fmla="*/ 0 w 128"/>
                  <a:gd name="T5" fmla="*/ 12 h 120"/>
                  <a:gd name="T6" fmla="*/ 0 w 128"/>
                  <a:gd name="T7" fmla="*/ 92 h 120"/>
                  <a:gd name="T8" fmla="*/ 12 w 128"/>
                  <a:gd name="T9" fmla="*/ 104 h 120"/>
                  <a:gd name="T10" fmla="*/ 52 w 128"/>
                  <a:gd name="T11" fmla="*/ 104 h 120"/>
                  <a:gd name="T12" fmla="*/ 52 w 128"/>
                  <a:gd name="T13" fmla="*/ 109 h 120"/>
                  <a:gd name="T14" fmla="*/ 27 w 128"/>
                  <a:gd name="T15" fmla="*/ 112 h 120"/>
                  <a:gd name="T16" fmla="*/ 24 w 128"/>
                  <a:gd name="T17" fmla="*/ 116 h 120"/>
                  <a:gd name="T18" fmla="*/ 28 w 128"/>
                  <a:gd name="T19" fmla="*/ 120 h 120"/>
                  <a:gd name="T20" fmla="*/ 100 w 128"/>
                  <a:gd name="T21" fmla="*/ 120 h 120"/>
                  <a:gd name="T22" fmla="*/ 104 w 128"/>
                  <a:gd name="T23" fmla="*/ 116 h 120"/>
                  <a:gd name="T24" fmla="*/ 101 w 128"/>
                  <a:gd name="T25" fmla="*/ 112 h 120"/>
                  <a:gd name="T26" fmla="*/ 76 w 128"/>
                  <a:gd name="T27" fmla="*/ 109 h 120"/>
                  <a:gd name="T28" fmla="*/ 76 w 128"/>
                  <a:gd name="T29" fmla="*/ 104 h 120"/>
                  <a:gd name="T30" fmla="*/ 116 w 128"/>
                  <a:gd name="T31" fmla="*/ 104 h 120"/>
                  <a:gd name="T32" fmla="*/ 128 w 128"/>
                  <a:gd name="T33" fmla="*/ 92 h 120"/>
                  <a:gd name="T34" fmla="*/ 128 w 128"/>
                  <a:gd name="T35" fmla="*/ 12 h 120"/>
                  <a:gd name="T36" fmla="*/ 116 w 128"/>
                  <a:gd name="T37" fmla="*/ 0 h 120"/>
                  <a:gd name="T38" fmla="*/ 120 w 128"/>
                  <a:gd name="T39" fmla="*/ 92 h 120"/>
                  <a:gd name="T40" fmla="*/ 116 w 128"/>
                  <a:gd name="T41" fmla="*/ 96 h 120"/>
                  <a:gd name="T42" fmla="*/ 80 w 128"/>
                  <a:gd name="T43" fmla="*/ 96 h 120"/>
                  <a:gd name="T44" fmla="*/ 48 w 128"/>
                  <a:gd name="T45" fmla="*/ 96 h 120"/>
                  <a:gd name="T46" fmla="*/ 12 w 128"/>
                  <a:gd name="T47" fmla="*/ 96 h 120"/>
                  <a:gd name="T48" fmla="*/ 8 w 128"/>
                  <a:gd name="T49" fmla="*/ 92 h 120"/>
                  <a:gd name="T50" fmla="*/ 8 w 128"/>
                  <a:gd name="T51" fmla="*/ 12 h 120"/>
                  <a:gd name="T52" fmla="*/ 12 w 128"/>
                  <a:gd name="T53" fmla="*/ 8 h 120"/>
                  <a:gd name="T54" fmla="*/ 116 w 128"/>
                  <a:gd name="T55" fmla="*/ 8 h 120"/>
                  <a:gd name="T56" fmla="*/ 120 w 128"/>
                  <a:gd name="T57" fmla="*/ 12 h 120"/>
                  <a:gd name="T58" fmla="*/ 120 w 128"/>
                  <a:gd name="T59" fmla="*/ 9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0">
                    <a:moveTo>
                      <a:pt x="11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9"/>
                      <a:pt x="5" y="104"/>
                      <a:pt x="1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5" y="113"/>
                      <a:pt x="24" y="114"/>
                      <a:pt x="24" y="116"/>
                    </a:cubicBezTo>
                    <a:cubicBezTo>
                      <a:pt x="24" y="118"/>
                      <a:pt x="26" y="120"/>
                      <a:pt x="28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02" y="120"/>
                      <a:pt x="104" y="118"/>
                      <a:pt x="104" y="116"/>
                    </a:cubicBezTo>
                    <a:cubicBezTo>
                      <a:pt x="104" y="114"/>
                      <a:pt x="103" y="113"/>
                      <a:pt x="101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2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23" y="0"/>
                      <a:pt x="116" y="0"/>
                    </a:cubicBezTo>
                    <a:close/>
                    <a:moveTo>
                      <a:pt x="120" y="92"/>
                    </a:moveTo>
                    <a:cubicBezTo>
                      <a:pt x="120" y="94"/>
                      <a:pt x="118" y="96"/>
                      <a:pt x="116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12" y="96"/>
                      <a:pt x="12" y="96"/>
                      <a:pt x="12" y="96"/>
                    </a:cubicBezTo>
                    <a:cubicBezTo>
                      <a:pt x="10" y="96"/>
                      <a:pt x="8" y="94"/>
                      <a:pt x="8" y="9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8" y="8"/>
                      <a:pt x="120" y="10"/>
                      <a:pt x="120" y="12"/>
                    </a:cubicBezTo>
                    <a:lnTo>
                      <a:pt x="12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35" name="íṩľíḍè-Straight Connector 30"/>
            <p:cNvCxnSpPr/>
            <p:nvPr/>
          </p:nvCxnSpPr>
          <p:spPr>
            <a:xfrm flipH="1">
              <a:off x="3877733" y="4677107"/>
              <a:ext cx="710514" cy="0"/>
            </a:xfrm>
            <a:prstGeom prst="line">
              <a:avLst/>
            </a:prstGeom>
            <a:ln w="19050">
              <a:solidFill>
                <a:schemeClr val="accent5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íṩľíḍè-Straight Connector 31"/>
            <p:cNvCxnSpPr/>
            <p:nvPr/>
          </p:nvCxnSpPr>
          <p:spPr>
            <a:xfrm>
              <a:off x="7092604" y="4728691"/>
              <a:ext cx="882996" cy="0"/>
            </a:xfrm>
            <a:prstGeom prst="line">
              <a:avLst/>
            </a:prstGeom>
            <a:ln w="19050">
              <a:solidFill>
                <a:schemeClr val="accent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2"/>
            <p:cNvGrpSpPr/>
            <p:nvPr/>
          </p:nvGrpSpPr>
          <p:grpSpPr>
            <a:xfrm>
              <a:off x="8071381" y="4574999"/>
              <a:ext cx="437620" cy="291747"/>
              <a:chOff x="9358313" y="3649663"/>
              <a:chExt cx="581025" cy="387350"/>
            </a:xfrm>
            <a:solidFill>
              <a:schemeClr val="accent4"/>
            </a:solidFill>
          </p:grpSpPr>
          <p:sp>
            <p:nvSpPr>
              <p:cNvPr id="38" name="íṩľíḍè-Freeform: Shape 33"/>
              <p:cNvSpPr/>
              <p:nvPr/>
            </p:nvSpPr>
            <p:spPr bwMode="auto">
              <a:xfrm>
                <a:off x="9436101" y="3649663"/>
                <a:ext cx="425450" cy="309563"/>
              </a:xfrm>
              <a:custGeom>
                <a:avLst/>
                <a:gdLst>
                  <a:gd name="T0" fmla="*/ 41 w 367"/>
                  <a:gd name="T1" fmla="*/ 267 h 267"/>
                  <a:gd name="T2" fmla="*/ 325 w 367"/>
                  <a:gd name="T3" fmla="*/ 267 h 267"/>
                  <a:gd name="T4" fmla="*/ 355 w 367"/>
                  <a:gd name="T5" fmla="*/ 255 h 267"/>
                  <a:gd name="T6" fmla="*/ 367 w 367"/>
                  <a:gd name="T7" fmla="*/ 225 h 267"/>
                  <a:gd name="T8" fmla="*/ 367 w 367"/>
                  <a:gd name="T9" fmla="*/ 42 h 267"/>
                  <a:gd name="T10" fmla="*/ 355 w 367"/>
                  <a:gd name="T11" fmla="*/ 12 h 267"/>
                  <a:gd name="T12" fmla="*/ 325 w 367"/>
                  <a:gd name="T13" fmla="*/ 0 h 267"/>
                  <a:gd name="T14" fmla="*/ 41 w 367"/>
                  <a:gd name="T15" fmla="*/ 0 h 267"/>
                  <a:gd name="T16" fmla="*/ 12 w 367"/>
                  <a:gd name="T17" fmla="*/ 12 h 267"/>
                  <a:gd name="T18" fmla="*/ 0 w 367"/>
                  <a:gd name="T19" fmla="*/ 42 h 267"/>
                  <a:gd name="T20" fmla="*/ 0 w 367"/>
                  <a:gd name="T21" fmla="*/ 225 h 267"/>
                  <a:gd name="T22" fmla="*/ 12 w 367"/>
                  <a:gd name="T23" fmla="*/ 255 h 267"/>
                  <a:gd name="T24" fmla="*/ 41 w 367"/>
                  <a:gd name="T25" fmla="*/ 267 h 267"/>
                  <a:gd name="T26" fmla="*/ 33 w 367"/>
                  <a:gd name="T27" fmla="*/ 42 h 267"/>
                  <a:gd name="T28" fmla="*/ 36 w 367"/>
                  <a:gd name="T29" fmla="*/ 36 h 267"/>
                  <a:gd name="T30" fmla="*/ 41 w 367"/>
                  <a:gd name="T31" fmla="*/ 33 h 267"/>
                  <a:gd name="T32" fmla="*/ 325 w 367"/>
                  <a:gd name="T33" fmla="*/ 33 h 267"/>
                  <a:gd name="T34" fmla="*/ 331 w 367"/>
                  <a:gd name="T35" fmla="*/ 36 h 267"/>
                  <a:gd name="T36" fmla="*/ 333 w 367"/>
                  <a:gd name="T37" fmla="*/ 42 h 267"/>
                  <a:gd name="T38" fmla="*/ 333 w 367"/>
                  <a:gd name="T39" fmla="*/ 225 h 267"/>
                  <a:gd name="T40" fmla="*/ 331 w 367"/>
                  <a:gd name="T41" fmla="*/ 231 h 267"/>
                  <a:gd name="T42" fmla="*/ 325 w 367"/>
                  <a:gd name="T43" fmla="*/ 234 h 267"/>
                  <a:gd name="T44" fmla="*/ 41 w 367"/>
                  <a:gd name="T45" fmla="*/ 234 h 267"/>
                  <a:gd name="T46" fmla="*/ 36 w 367"/>
                  <a:gd name="T47" fmla="*/ 231 h 267"/>
                  <a:gd name="T48" fmla="*/ 33 w 367"/>
                  <a:gd name="T49" fmla="*/ 225 h 267"/>
                  <a:gd name="T50" fmla="*/ 33 w 367"/>
                  <a:gd name="T51" fmla="*/ 42 h 267"/>
                  <a:gd name="T52" fmla="*/ 33 w 367"/>
                  <a:gd name="T53" fmla="*/ 42 h 267"/>
                  <a:gd name="T54" fmla="*/ 33 w 367"/>
                  <a:gd name="T55" fmla="*/ 4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7" h="267">
                    <a:moveTo>
                      <a:pt x="41" y="267"/>
                    </a:moveTo>
                    <a:cubicBezTo>
                      <a:pt x="325" y="267"/>
                      <a:pt x="325" y="267"/>
                      <a:pt x="325" y="267"/>
                    </a:cubicBezTo>
                    <a:cubicBezTo>
                      <a:pt x="337" y="267"/>
                      <a:pt x="346" y="263"/>
                      <a:pt x="355" y="255"/>
                    </a:cubicBezTo>
                    <a:cubicBezTo>
                      <a:pt x="363" y="247"/>
                      <a:pt x="367" y="237"/>
                      <a:pt x="367" y="225"/>
                    </a:cubicBezTo>
                    <a:cubicBezTo>
                      <a:pt x="367" y="42"/>
                      <a:pt x="367" y="42"/>
                      <a:pt x="367" y="42"/>
                    </a:cubicBezTo>
                    <a:cubicBezTo>
                      <a:pt x="367" y="30"/>
                      <a:pt x="363" y="20"/>
                      <a:pt x="355" y="12"/>
                    </a:cubicBezTo>
                    <a:cubicBezTo>
                      <a:pt x="346" y="4"/>
                      <a:pt x="337" y="0"/>
                      <a:pt x="3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0" y="0"/>
                      <a:pt x="20" y="4"/>
                      <a:pt x="12" y="12"/>
                    </a:cubicBezTo>
                    <a:cubicBezTo>
                      <a:pt x="4" y="20"/>
                      <a:pt x="0" y="30"/>
                      <a:pt x="0" y="42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7"/>
                      <a:pt x="4" y="247"/>
                      <a:pt x="12" y="255"/>
                    </a:cubicBezTo>
                    <a:cubicBezTo>
                      <a:pt x="20" y="263"/>
                      <a:pt x="30" y="267"/>
                      <a:pt x="41" y="267"/>
                    </a:cubicBezTo>
                    <a:close/>
                    <a:moveTo>
                      <a:pt x="33" y="42"/>
                    </a:moveTo>
                    <a:cubicBezTo>
                      <a:pt x="33" y="39"/>
                      <a:pt x="34" y="37"/>
                      <a:pt x="36" y="36"/>
                    </a:cubicBezTo>
                    <a:cubicBezTo>
                      <a:pt x="37" y="34"/>
                      <a:pt x="39" y="33"/>
                      <a:pt x="41" y="33"/>
                    </a:cubicBezTo>
                    <a:cubicBezTo>
                      <a:pt x="325" y="33"/>
                      <a:pt x="325" y="33"/>
                      <a:pt x="325" y="33"/>
                    </a:cubicBezTo>
                    <a:cubicBezTo>
                      <a:pt x="327" y="33"/>
                      <a:pt x="329" y="34"/>
                      <a:pt x="331" y="36"/>
                    </a:cubicBezTo>
                    <a:cubicBezTo>
                      <a:pt x="333" y="37"/>
                      <a:pt x="333" y="39"/>
                      <a:pt x="333" y="42"/>
                    </a:cubicBezTo>
                    <a:cubicBezTo>
                      <a:pt x="333" y="225"/>
                      <a:pt x="333" y="225"/>
                      <a:pt x="333" y="225"/>
                    </a:cubicBezTo>
                    <a:cubicBezTo>
                      <a:pt x="333" y="228"/>
                      <a:pt x="333" y="229"/>
                      <a:pt x="331" y="231"/>
                    </a:cubicBezTo>
                    <a:cubicBezTo>
                      <a:pt x="329" y="233"/>
                      <a:pt x="327" y="234"/>
                      <a:pt x="325" y="234"/>
                    </a:cubicBezTo>
                    <a:cubicBezTo>
                      <a:pt x="41" y="234"/>
                      <a:pt x="41" y="234"/>
                      <a:pt x="41" y="234"/>
                    </a:cubicBezTo>
                    <a:cubicBezTo>
                      <a:pt x="39" y="234"/>
                      <a:pt x="37" y="233"/>
                      <a:pt x="36" y="231"/>
                    </a:cubicBezTo>
                    <a:cubicBezTo>
                      <a:pt x="34" y="229"/>
                      <a:pt x="33" y="228"/>
                      <a:pt x="33" y="225"/>
                    </a:cubicBezTo>
                    <a:lnTo>
                      <a:pt x="33" y="42"/>
                    </a:lnTo>
                    <a:close/>
                    <a:moveTo>
                      <a:pt x="33" y="42"/>
                    </a:moveTo>
                    <a:cubicBezTo>
                      <a:pt x="33" y="42"/>
                      <a:pt x="33" y="42"/>
                      <a:pt x="33" y="4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ṩľíḍè-Freeform: Shape 34"/>
              <p:cNvSpPr/>
              <p:nvPr/>
            </p:nvSpPr>
            <p:spPr bwMode="auto">
              <a:xfrm>
                <a:off x="9358313" y="3979863"/>
                <a:ext cx="581025" cy="57150"/>
              </a:xfrm>
              <a:custGeom>
                <a:avLst/>
                <a:gdLst>
                  <a:gd name="T0" fmla="*/ 459 w 501"/>
                  <a:gd name="T1" fmla="*/ 0 h 50"/>
                  <a:gd name="T2" fmla="*/ 0 w 501"/>
                  <a:gd name="T3" fmla="*/ 0 h 50"/>
                  <a:gd name="T4" fmla="*/ 0 w 501"/>
                  <a:gd name="T5" fmla="*/ 25 h 50"/>
                  <a:gd name="T6" fmla="*/ 12 w 501"/>
                  <a:gd name="T7" fmla="*/ 42 h 50"/>
                  <a:gd name="T8" fmla="*/ 42 w 501"/>
                  <a:gd name="T9" fmla="*/ 50 h 50"/>
                  <a:gd name="T10" fmla="*/ 459 w 501"/>
                  <a:gd name="T11" fmla="*/ 50 h 50"/>
                  <a:gd name="T12" fmla="*/ 488 w 501"/>
                  <a:gd name="T13" fmla="*/ 42 h 50"/>
                  <a:gd name="T14" fmla="*/ 501 w 501"/>
                  <a:gd name="T15" fmla="*/ 25 h 50"/>
                  <a:gd name="T16" fmla="*/ 501 w 501"/>
                  <a:gd name="T17" fmla="*/ 0 h 50"/>
                  <a:gd name="T18" fmla="*/ 459 w 501"/>
                  <a:gd name="T19" fmla="*/ 0 h 50"/>
                  <a:gd name="T20" fmla="*/ 271 w 501"/>
                  <a:gd name="T21" fmla="*/ 25 h 50"/>
                  <a:gd name="T22" fmla="*/ 229 w 501"/>
                  <a:gd name="T23" fmla="*/ 25 h 50"/>
                  <a:gd name="T24" fmla="*/ 225 w 501"/>
                  <a:gd name="T25" fmla="*/ 21 h 50"/>
                  <a:gd name="T26" fmla="*/ 229 w 501"/>
                  <a:gd name="T27" fmla="*/ 16 h 50"/>
                  <a:gd name="T28" fmla="*/ 271 w 501"/>
                  <a:gd name="T29" fmla="*/ 16 h 50"/>
                  <a:gd name="T30" fmla="*/ 275 w 501"/>
                  <a:gd name="T31" fmla="*/ 21 h 50"/>
                  <a:gd name="T32" fmla="*/ 271 w 501"/>
                  <a:gd name="T33" fmla="*/ 25 h 50"/>
                  <a:gd name="T34" fmla="*/ 271 w 501"/>
                  <a:gd name="T35" fmla="*/ 25 h 50"/>
                  <a:gd name="T36" fmla="*/ 271 w 501"/>
                  <a:gd name="T3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1" h="50">
                    <a:moveTo>
                      <a:pt x="45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2"/>
                      <a:pt x="4" y="38"/>
                      <a:pt x="12" y="42"/>
                    </a:cubicBezTo>
                    <a:cubicBezTo>
                      <a:pt x="20" y="47"/>
                      <a:pt x="30" y="50"/>
                      <a:pt x="42" y="50"/>
                    </a:cubicBezTo>
                    <a:cubicBezTo>
                      <a:pt x="459" y="50"/>
                      <a:pt x="459" y="50"/>
                      <a:pt x="459" y="50"/>
                    </a:cubicBezTo>
                    <a:cubicBezTo>
                      <a:pt x="470" y="50"/>
                      <a:pt x="480" y="47"/>
                      <a:pt x="488" y="42"/>
                    </a:cubicBezTo>
                    <a:cubicBezTo>
                      <a:pt x="496" y="38"/>
                      <a:pt x="501" y="32"/>
                      <a:pt x="501" y="25"/>
                    </a:cubicBezTo>
                    <a:cubicBezTo>
                      <a:pt x="501" y="0"/>
                      <a:pt x="501" y="0"/>
                      <a:pt x="501" y="0"/>
                    </a:cubicBezTo>
                    <a:lnTo>
                      <a:pt x="459" y="0"/>
                    </a:lnTo>
                    <a:close/>
                    <a:moveTo>
                      <a:pt x="271" y="25"/>
                    </a:moveTo>
                    <a:cubicBezTo>
                      <a:pt x="229" y="25"/>
                      <a:pt x="229" y="25"/>
                      <a:pt x="229" y="25"/>
                    </a:cubicBezTo>
                    <a:cubicBezTo>
                      <a:pt x="227" y="25"/>
                      <a:pt x="225" y="23"/>
                      <a:pt x="225" y="21"/>
                    </a:cubicBezTo>
                    <a:cubicBezTo>
                      <a:pt x="225" y="18"/>
                      <a:pt x="227" y="16"/>
                      <a:pt x="229" y="16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4" y="16"/>
                      <a:pt x="275" y="18"/>
                      <a:pt x="275" y="21"/>
                    </a:cubicBezTo>
                    <a:cubicBezTo>
                      <a:pt x="275" y="23"/>
                      <a:pt x="274" y="25"/>
                      <a:pt x="271" y="25"/>
                    </a:cubicBezTo>
                    <a:close/>
                    <a:moveTo>
                      <a:pt x="271" y="25"/>
                    </a:moveTo>
                    <a:cubicBezTo>
                      <a:pt x="271" y="25"/>
                      <a:pt x="271" y="25"/>
                      <a:pt x="271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40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人员评分</a:t>
            </a:r>
            <a:endParaRPr lang="zh-CN" altLang="en-US" sz="40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Title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10521" y="3657600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40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人员评分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88216c01-8cbc-4591-9b0f-de391bfde3cb"/>
          <p:cNvGrpSpPr>
            <a:grpSpLocks noChangeAspect="1"/>
          </p:cNvGrpSpPr>
          <p:nvPr/>
        </p:nvGrpSpPr>
        <p:grpSpPr>
          <a:xfrm>
            <a:off x="767407" y="1412776"/>
            <a:ext cx="10374222" cy="4535610"/>
            <a:chOff x="767408" y="1412776"/>
            <a:chExt cx="10374220" cy="4535609"/>
          </a:xfrm>
        </p:grpSpPr>
        <p:grpSp>
          <p:nvGrpSpPr>
            <p:cNvPr id="7" name="组合 6"/>
            <p:cNvGrpSpPr/>
            <p:nvPr/>
          </p:nvGrpSpPr>
          <p:grpSpPr>
            <a:xfrm>
              <a:off x="767408" y="1412776"/>
              <a:ext cx="5030958" cy="4535609"/>
              <a:chOff x="6581" y="980439"/>
              <a:chExt cx="6264582" cy="5647772"/>
            </a:xfrm>
          </p:grpSpPr>
          <p:sp>
            <p:nvSpPr>
              <p:cNvPr id="12" name="is1ide-Arc 11"/>
              <p:cNvSpPr/>
              <p:nvPr/>
            </p:nvSpPr>
            <p:spPr>
              <a:xfrm>
                <a:off x="1092572" y="2066431"/>
                <a:ext cx="3475787" cy="3475788"/>
              </a:xfrm>
              <a:prstGeom prst="arc">
                <a:avLst>
                  <a:gd name="adj1" fmla="val 21244691"/>
                  <a:gd name="adj2" fmla="val 15268458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s1ide-Oval 12"/>
              <p:cNvSpPr/>
              <p:nvPr/>
            </p:nvSpPr>
            <p:spPr>
              <a:xfrm>
                <a:off x="1796375" y="2770233"/>
                <a:ext cx="2068186" cy="2068186"/>
              </a:xfrm>
              <a:prstGeom prst="ellipse">
                <a:avLst/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s1ide-Arc 13"/>
              <p:cNvSpPr/>
              <p:nvPr/>
            </p:nvSpPr>
            <p:spPr>
              <a:xfrm>
                <a:off x="632483" y="1606343"/>
                <a:ext cx="4395965" cy="4395964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1ide-Oval 14"/>
              <p:cNvSpPr/>
              <p:nvPr/>
            </p:nvSpPr>
            <p:spPr>
              <a:xfrm>
                <a:off x="4036201" y="1987192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s1ide-任意多边形: 形状 36"/>
              <p:cNvSpPr/>
              <p:nvPr/>
            </p:nvSpPr>
            <p:spPr bwMode="auto">
              <a:xfrm>
                <a:off x="4256136" y="2201638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1ide-Oval 16"/>
              <p:cNvSpPr/>
              <p:nvPr/>
            </p:nvSpPr>
            <p:spPr>
              <a:xfrm>
                <a:off x="1131146" y="4589431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s1ide-任意多边形: 形状 38"/>
              <p:cNvSpPr/>
              <p:nvPr/>
            </p:nvSpPr>
            <p:spPr bwMode="auto">
              <a:xfrm>
                <a:off x="1351081" y="4803877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1ide-Arc 18"/>
              <p:cNvSpPr/>
              <p:nvPr/>
            </p:nvSpPr>
            <p:spPr>
              <a:xfrm rot="5400000">
                <a:off x="6580" y="980440"/>
                <a:ext cx="5647772" cy="5647770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s1ide-Oval 19"/>
              <p:cNvSpPr/>
              <p:nvPr/>
            </p:nvSpPr>
            <p:spPr>
              <a:xfrm>
                <a:off x="5324247" y="3456656"/>
                <a:ext cx="695337" cy="6953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1ide-任意多边形: 形状 41"/>
              <p:cNvSpPr/>
              <p:nvPr/>
            </p:nvSpPr>
            <p:spPr bwMode="auto">
              <a:xfrm>
                <a:off x="5544182" y="3671102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1ide-文本框 42"/>
              <p:cNvSpPr txBox="1"/>
              <p:nvPr/>
            </p:nvSpPr>
            <p:spPr>
              <a:xfrm>
                <a:off x="5072667" y="4151993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b="1" dirty="0" smtClean="0"/>
                  <a:t>马之骋 </a:t>
                </a:r>
                <a:r>
                  <a:rPr lang="en-US" altLang="zh-CN" b="1" dirty="0" smtClean="0"/>
                  <a:t>3</a:t>
                </a:r>
                <a:r>
                  <a:rPr lang="zh-CN" altLang="en-US" b="1" dirty="0" smtClean="0"/>
                  <a:t>分</a:t>
                </a:r>
                <a:endParaRPr lang="zh-CN" altLang="en-US" sz="1800" b="1" dirty="0"/>
              </a:p>
            </p:txBody>
          </p:sp>
          <p:sp>
            <p:nvSpPr>
              <p:cNvPr id="23" name="is1ide-文本框 43"/>
              <p:cNvSpPr txBox="1"/>
              <p:nvPr/>
            </p:nvSpPr>
            <p:spPr>
              <a:xfrm>
                <a:off x="3784621" y="2674365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b="1" dirty="0"/>
                  <a:t>孔宇</a:t>
                </a:r>
                <a:r>
                  <a:rPr lang="zh-CN" altLang="en-US" b="1" dirty="0" smtClean="0"/>
                  <a:t>洋 </a:t>
                </a:r>
                <a:r>
                  <a:rPr lang="en-US" altLang="zh-CN" b="1" dirty="0" smtClean="0"/>
                  <a:t>4</a:t>
                </a:r>
                <a:r>
                  <a:rPr lang="zh-CN" altLang="en-US" b="1" dirty="0" smtClean="0"/>
                  <a:t>分</a:t>
                </a:r>
                <a:endParaRPr lang="zh-CN" altLang="en-US" sz="1800" b="1" dirty="0"/>
              </a:p>
            </p:txBody>
          </p:sp>
          <p:sp>
            <p:nvSpPr>
              <p:cNvPr id="24" name="is1ide-文本框 44"/>
              <p:cNvSpPr txBox="1"/>
              <p:nvPr/>
            </p:nvSpPr>
            <p:spPr>
              <a:xfrm>
                <a:off x="879566" y="5284768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b="1" dirty="0"/>
                  <a:t>李文</a:t>
                </a:r>
                <a:r>
                  <a:rPr lang="zh-CN" altLang="en-US" b="1" dirty="0" smtClean="0"/>
                  <a:t>轩 </a:t>
                </a:r>
                <a:r>
                  <a:rPr lang="en-US" altLang="zh-CN" b="1" dirty="0" smtClean="0"/>
                  <a:t>5</a:t>
                </a:r>
                <a:r>
                  <a:rPr lang="zh-CN" altLang="en-US" b="1" dirty="0" smtClean="0"/>
                  <a:t>分</a:t>
                </a:r>
                <a:endParaRPr lang="zh-CN" altLang="en-US" sz="1800" b="1" dirty="0"/>
              </a:p>
            </p:txBody>
          </p:sp>
        </p:grpSp>
        <p:sp>
          <p:nvSpPr>
            <p:cNvPr id="10" name="is1ide-文本框 17"/>
            <p:cNvSpPr txBox="1"/>
            <p:nvPr/>
          </p:nvSpPr>
          <p:spPr>
            <a:xfrm>
              <a:off x="6726055" y="2360712"/>
              <a:ext cx="4415573" cy="51670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endParaRPr lang="zh-CN" altLang="en-US" sz="16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849208" y="1837592"/>
            <a:ext cx="458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马之骋在前面几次任务较轻，并没有过多的参与项目计划或可行性报告的编写，更多的是在熟悉工具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28338" y="3573592"/>
            <a:ext cx="478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李文轩或多或少参与了每一项任务，并且在编写项目计划时对项目计划的改进有帮助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45347" y="485552"/>
            <a:ext cx="6183119" cy="4564644"/>
            <a:chOff x="5399314" y="1930280"/>
            <a:chExt cx="4140023" cy="2660147"/>
          </a:xfrm>
        </p:grpSpPr>
        <p:sp>
          <p:nvSpPr>
            <p:cNvPr id="54" name="MH_Entry_1"/>
            <p:cNvSpPr/>
            <p:nvPr>
              <p:custDataLst>
                <p:tags r:id="rId8"/>
              </p:custDataLst>
            </p:nvPr>
          </p:nvSpPr>
          <p:spPr>
            <a:xfrm>
              <a:off x="5399336" y="1930280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</a:t>
              </a:r>
              <a:r>
                <a:rPr lang="zh-CN" altLang="en-US" sz="3200" spc="600" dirty="0" smtClean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项目</a:t>
              </a:r>
              <a:r>
                <a:rPr lang="zh-CN" altLang="en-US" sz="3200" spc="600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介绍</a:t>
              </a:r>
            </a:p>
          </p:txBody>
        </p:sp>
        <p:sp>
          <p:nvSpPr>
            <p:cNvPr id="56" name="MH_Number_1">
              <a:hlinkClick r:id="rId18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5399314" y="1945528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MH_Entry_2"/>
            <p:cNvSpPr/>
            <p:nvPr>
              <p:custDataLst>
                <p:tags r:id="rId10"/>
              </p:custDataLst>
            </p:nvPr>
          </p:nvSpPr>
          <p:spPr>
            <a:xfrm>
              <a:off x="5399314" y="2477950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</a:t>
              </a:r>
              <a:r>
                <a:rPr lang="zh-CN" altLang="en-US" sz="3200" spc="600" dirty="0" smtClean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使用工具</a:t>
              </a:r>
              <a:endParaRPr lang="zh-CN" altLang="en-US" sz="3200" spc="6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59" name="MH_Number_2">
              <a:hlinkClick r:id="rId19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399314" y="2509302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2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MH_Entry_3"/>
            <p:cNvSpPr/>
            <p:nvPr>
              <p:custDataLst>
                <p:tags r:id="rId12"/>
              </p:custDataLst>
            </p:nvPr>
          </p:nvSpPr>
          <p:spPr>
            <a:xfrm>
              <a:off x="5399314" y="3578532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</a:t>
              </a:r>
              <a:r>
                <a:rPr lang="zh-CN" altLang="en-US" sz="3200" spc="600" dirty="0" smtClean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项目计划</a:t>
              </a:r>
              <a:endParaRPr lang="zh-CN" altLang="en-US" sz="3200" spc="6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62" name="MH_Number_3">
              <a:hlinkClick r:id="rId20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399336" y="3609884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4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4" name="MH_Entry_4"/>
            <p:cNvSpPr/>
            <p:nvPr>
              <p:custDataLst>
                <p:tags r:id="rId14"/>
              </p:custDataLst>
            </p:nvPr>
          </p:nvSpPr>
          <p:spPr>
            <a:xfrm>
              <a:off x="5399314" y="4129789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</a:t>
              </a:r>
              <a:r>
                <a:rPr lang="zh-CN" altLang="en-US" sz="3200" spc="600" dirty="0" smtClean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项目风险</a:t>
              </a:r>
              <a:endParaRPr lang="zh-CN" altLang="en-US" sz="3200" spc="6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65" name="MH_Number_4">
              <a:hlinkClick r:id="rId21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5399336" y="4181732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5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PA_MH_Others_1"/>
          <p:cNvSpPr txBox="1"/>
          <p:nvPr>
            <p:custDataLst>
              <p:tags r:id="rId3"/>
            </p:custDataLst>
          </p:nvPr>
        </p:nvSpPr>
        <p:spPr>
          <a:xfrm>
            <a:off x="1636805" y="2057400"/>
            <a:ext cx="1435100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目</a:t>
            </a:r>
            <a:endParaRPr lang="en-US" altLang="zh-CN" sz="6600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/>
            <a:r>
              <a:rPr lang="zh-CN" altLang="en-US" sz="6600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录</a:t>
            </a:r>
          </a:p>
        </p:txBody>
      </p:sp>
      <p:sp>
        <p:nvSpPr>
          <p:cNvPr id="17" name="PA_MH_Others_2"/>
          <p:cNvSpPr txBox="1"/>
          <p:nvPr>
            <p:custDataLst>
              <p:tags r:id="rId4"/>
            </p:custDataLst>
          </p:nvPr>
        </p:nvSpPr>
        <p:spPr>
          <a:xfrm rot="5400000">
            <a:off x="-152555" y="3167165"/>
            <a:ext cx="36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spc="400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spc="4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MH_Entry_2"/>
          <p:cNvSpPr/>
          <p:nvPr>
            <p:custDataLst>
              <p:tags r:id="rId5"/>
            </p:custDataLst>
          </p:nvPr>
        </p:nvSpPr>
        <p:spPr>
          <a:xfrm>
            <a:off x="5145314" y="2390495"/>
            <a:ext cx="6183086" cy="7706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spc="600" dirty="0" smtClean="0">
                <a:solidFill>
                  <a:schemeClr val="tx1"/>
                </a:solidFill>
                <a:cs typeface="+mn-ea"/>
                <a:sym typeface="+mn-lt"/>
              </a:rPr>
              <a:t>   </a:t>
            </a:r>
            <a:r>
              <a:rPr lang="zh-CN" altLang="en-US" sz="32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任务分配</a:t>
            </a:r>
            <a:endParaRPr lang="zh-CN" altLang="en-US" sz="32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60" y="2390496"/>
            <a:ext cx="684799" cy="77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MH_Entry_4"/>
          <p:cNvSpPr/>
          <p:nvPr>
            <p:custDataLst>
              <p:tags r:id="rId6"/>
            </p:custDataLst>
          </p:nvPr>
        </p:nvSpPr>
        <p:spPr>
          <a:xfrm>
            <a:off x="5145314" y="5178775"/>
            <a:ext cx="6183086" cy="79042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spc="600" dirty="0" smtClean="0">
                <a:solidFill>
                  <a:schemeClr val="tx1"/>
                </a:solidFill>
                <a:cs typeface="+mn-ea"/>
                <a:sym typeface="+mn-lt"/>
              </a:rPr>
              <a:t>   </a:t>
            </a:r>
            <a:r>
              <a:rPr lang="zh-CN" altLang="en-US" sz="32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人员评分</a:t>
            </a:r>
            <a:endParaRPr lang="zh-CN" altLang="en-US" sz="32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8" name="MH_Number_4">
            <a:hlinkClick r:id="rId21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5145380" y="5275491"/>
            <a:ext cx="594314" cy="682830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r>
              <a:rPr lang="en-US" altLang="zh-CN" dirty="0">
                <a:solidFill>
                  <a:srgbClr val="FFFFFF"/>
                </a:solidFill>
                <a:cs typeface="+mn-ea"/>
                <a:sym typeface="+mn-lt"/>
              </a:rPr>
              <a:t>6</a:t>
            </a:r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"/>
          <p:cNvSpPr txBox="1"/>
          <p:nvPr>
            <p:custDataLst>
              <p:tags r:id="rId2"/>
            </p:custDataLst>
          </p:nvPr>
        </p:nvSpPr>
        <p:spPr>
          <a:xfrm>
            <a:off x="656656" y="2186226"/>
            <a:ext cx="475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300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THANK YOU</a:t>
            </a:r>
            <a:endParaRPr lang="zh-CN" altLang="en-US" sz="3600" spc="3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PA_文本框 4"/>
          <p:cNvSpPr txBox="1"/>
          <p:nvPr>
            <p:custDataLst>
              <p:tags r:id="rId3"/>
            </p:custDataLst>
          </p:nvPr>
        </p:nvSpPr>
        <p:spPr>
          <a:xfrm>
            <a:off x="656656" y="2962495"/>
            <a:ext cx="5764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600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感谢您的聆听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6656" y="4649912"/>
            <a:ext cx="343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cs typeface="+mn-ea"/>
                <a:sym typeface="+mn-lt"/>
              </a:rPr>
              <a:t>Designed by G09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6656" y="5118404"/>
            <a:ext cx="2062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cs typeface="+mn-ea"/>
                <a:sym typeface="+mn-lt"/>
              </a:rPr>
              <a:t>2017</a:t>
            </a:r>
            <a:r>
              <a:rPr lang="zh-CN" altLang="en-US" sz="1600" dirty="0" smtClean="0">
                <a:cs typeface="+mn-ea"/>
                <a:sym typeface="+mn-lt"/>
              </a:rPr>
              <a:t>年</a:t>
            </a:r>
            <a:r>
              <a:rPr lang="en-US" altLang="zh-CN" sz="1600" dirty="0" smtClean="0">
                <a:cs typeface="+mn-ea"/>
                <a:sym typeface="+mn-lt"/>
              </a:rPr>
              <a:t>10</a:t>
            </a:r>
            <a:r>
              <a:rPr lang="zh-CN" altLang="en-US" sz="1600" dirty="0" smtClean="0">
                <a:cs typeface="+mn-ea"/>
                <a:sym typeface="+mn-lt"/>
              </a:rPr>
              <a:t>月</a:t>
            </a:r>
            <a:r>
              <a:rPr lang="en-US" altLang="zh-CN" sz="1600" dirty="0" smtClean="0">
                <a:cs typeface="+mn-ea"/>
                <a:sym typeface="+mn-lt"/>
              </a:rPr>
              <a:t>14</a:t>
            </a:r>
            <a:r>
              <a:rPr lang="zh-CN" altLang="en-US" sz="1600" dirty="0" smtClean="0">
                <a:cs typeface="+mn-ea"/>
                <a:sym typeface="+mn-lt"/>
              </a:rPr>
              <a:t>日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7" name="PA_文本框 1"/>
          <p:cNvSpPr txBox="1"/>
          <p:nvPr>
            <p:custDataLst>
              <p:tags r:id="rId4"/>
            </p:custDataLst>
          </p:nvPr>
        </p:nvSpPr>
        <p:spPr>
          <a:xfrm>
            <a:off x="656656" y="1225291"/>
            <a:ext cx="2948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600" dirty="0" smtClean="0">
                <a:cs typeface="+mn-ea"/>
                <a:sym typeface="+mn-lt"/>
              </a:rPr>
              <a:t>SE2017</a:t>
            </a:r>
            <a:endParaRPr lang="zh-CN" altLang="en-US" sz="4800" spc="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pPr lvl="0"/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40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项目</a:t>
            </a:r>
            <a:r>
              <a:rPr lang="zh-CN" altLang="en-US" sz="4000" spc="6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介绍</a:t>
            </a: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 smtClean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项目介绍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06e027e9-a3ba-4bea-ae9b-2264a6538e97"/>
          <p:cNvGrpSpPr>
            <a:grpSpLocks noChangeAspect="1"/>
          </p:cNvGrpSpPr>
          <p:nvPr/>
        </p:nvGrpSpPr>
        <p:grpSpPr>
          <a:xfrm>
            <a:off x="1156268" y="1869835"/>
            <a:ext cx="9895148" cy="4333886"/>
            <a:chOff x="731404" y="1906178"/>
            <a:chExt cx="10765196" cy="4714947"/>
          </a:xfrm>
        </p:grpSpPr>
        <p:sp>
          <p:nvSpPr>
            <p:cNvPr id="7" name="íślíḋè-Block Arc 4"/>
            <p:cNvSpPr>
              <a:spLocks noChangeAspect="1"/>
            </p:cNvSpPr>
            <p:nvPr/>
          </p:nvSpPr>
          <p:spPr>
            <a:xfrm rot="10800000"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ślíḋè-Block Arc 5"/>
            <p:cNvSpPr>
              <a:spLocks noChangeAspect="1"/>
            </p:cNvSpPr>
            <p:nvPr/>
          </p:nvSpPr>
          <p:spPr>
            <a:xfrm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ślíḋè-Block Arc 6"/>
            <p:cNvSpPr>
              <a:spLocks noChangeAspect="1"/>
            </p:cNvSpPr>
            <p:nvPr/>
          </p:nvSpPr>
          <p:spPr>
            <a:xfrm rot="10800000"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ślíḋè-Block Arc 7"/>
            <p:cNvSpPr>
              <a:spLocks noChangeAspect="1"/>
            </p:cNvSpPr>
            <p:nvPr/>
          </p:nvSpPr>
          <p:spPr>
            <a:xfrm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líḋè-Block Arc 8"/>
            <p:cNvSpPr>
              <a:spLocks noChangeAspect="1"/>
            </p:cNvSpPr>
            <p:nvPr/>
          </p:nvSpPr>
          <p:spPr>
            <a:xfrm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ślíḋè-Block Arc 9"/>
            <p:cNvSpPr>
              <a:spLocks noChangeAspect="1"/>
            </p:cNvSpPr>
            <p:nvPr/>
          </p:nvSpPr>
          <p:spPr>
            <a:xfrm rot="10800000"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líḋè-Block Arc 10"/>
            <p:cNvSpPr>
              <a:spLocks noChangeAspect="1"/>
            </p:cNvSpPr>
            <p:nvPr/>
          </p:nvSpPr>
          <p:spPr>
            <a:xfrm rot="10800000"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ślíḋè-Block Arc 11"/>
            <p:cNvSpPr>
              <a:spLocks noChangeAspect="1"/>
            </p:cNvSpPr>
            <p:nvPr/>
          </p:nvSpPr>
          <p:spPr>
            <a:xfrm rot="10800000"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ślíḋè-Block Arc 12"/>
            <p:cNvSpPr>
              <a:spLocks noChangeAspect="1"/>
            </p:cNvSpPr>
            <p:nvPr/>
          </p:nvSpPr>
          <p:spPr>
            <a:xfrm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ślíḋè-Block Arc 13"/>
            <p:cNvSpPr>
              <a:spLocks noChangeAspect="1"/>
            </p:cNvSpPr>
            <p:nvPr/>
          </p:nvSpPr>
          <p:spPr>
            <a:xfrm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ślíḋè-Freeform: Shape 14"/>
            <p:cNvSpPr/>
            <p:nvPr/>
          </p:nvSpPr>
          <p:spPr bwMode="auto">
            <a:xfrm>
              <a:off x="1669775" y="2846239"/>
              <a:ext cx="463741" cy="465115"/>
            </a:xfrm>
            <a:custGeom>
              <a:avLst/>
              <a:gdLst>
                <a:gd name="T0" fmla="*/ 107 w 185"/>
                <a:gd name="T1" fmla="*/ 144 h 186"/>
                <a:gd name="T2" fmla="*/ 30 w 185"/>
                <a:gd name="T3" fmla="*/ 135 h 186"/>
                <a:gd name="T4" fmla="*/ 116 w 185"/>
                <a:gd name="T5" fmla="*/ 101 h 186"/>
                <a:gd name="T6" fmla="*/ 25 w 185"/>
                <a:gd name="T7" fmla="*/ 110 h 186"/>
                <a:gd name="T8" fmla="*/ 116 w 185"/>
                <a:gd name="T9" fmla="*/ 101 h 186"/>
                <a:gd name="T10" fmla="*/ 36 w 185"/>
                <a:gd name="T11" fmla="*/ 85 h 186"/>
                <a:gd name="T12" fmla="*/ 113 w 185"/>
                <a:gd name="T13" fmla="*/ 93 h 186"/>
                <a:gd name="T14" fmla="*/ 71 w 185"/>
                <a:gd name="T15" fmla="*/ 68 h 186"/>
                <a:gd name="T16" fmla="*/ 98 w 185"/>
                <a:gd name="T17" fmla="*/ 76 h 186"/>
                <a:gd name="T18" fmla="*/ 71 w 185"/>
                <a:gd name="T19" fmla="*/ 160 h 186"/>
                <a:gd name="T20" fmla="*/ 45 w 185"/>
                <a:gd name="T21" fmla="*/ 152 h 186"/>
                <a:gd name="T22" fmla="*/ 169 w 185"/>
                <a:gd name="T23" fmla="*/ 42 h 186"/>
                <a:gd name="T24" fmla="*/ 42 w 185"/>
                <a:gd name="T25" fmla="*/ 25 h 186"/>
                <a:gd name="T26" fmla="*/ 38 w 185"/>
                <a:gd name="T27" fmla="*/ 0 h 186"/>
                <a:gd name="T28" fmla="*/ 34 w 185"/>
                <a:gd name="T29" fmla="*/ 25 h 186"/>
                <a:gd name="T30" fmla="*/ 17 w 185"/>
                <a:gd name="T31" fmla="*/ 42 h 186"/>
                <a:gd name="T32" fmla="*/ 0 w 185"/>
                <a:gd name="T33" fmla="*/ 169 h 186"/>
                <a:gd name="T34" fmla="*/ 169 w 185"/>
                <a:gd name="T35" fmla="*/ 186 h 186"/>
                <a:gd name="T36" fmla="*/ 185 w 185"/>
                <a:gd name="T37" fmla="*/ 59 h 186"/>
                <a:gd name="T38" fmla="*/ 135 w 185"/>
                <a:gd name="T39" fmla="*/ 177 h 186"/>
                <a:gd name="T40" fmla="*/ 8 w 185"/>
                <a:gd name="T41" fmla="*/ 169 h 186"/>
                <a:gd name="T42" fmla="*/ 17 w 185"/>
                <a:gd name="T43" fmla="*/ 51 h 186"/>
                <a:gd name="T44" fmla="*/ 135 w 185"/>
                <a:gd name="T45" fmla="*/ 177 h 186"/>
                <a:gd name="T46" fmla="*/ 169 w 185"/>
                <a:gd name="T47" fmla="*/ 177 h 186"/>
                <a:gd name="T48" fmla="*/ 143 w 185"/>
                <a:gd name="T49" fmla="*/ 51 h 186"/>
                <a:gd name="T50" fmla="*/ 177 w 185"/>
                <a:gd name="T51" fmla="*/ 59 h 186"/>
                <a:gd name="T52" fmla="*/ 116 w 185"/>
                <a:gd name="T53" fmla="*/ 127 h 186"/>
                <a:gd name="T54" fmla="*/ 25 w 185"/>
                <a:gd name="T55" fmla="*/ 118 h 186"/>
                <a:gd name="T56" fmla="*/ 116 w 185"/>
                <a:gd name="T57" fmla="*/ 127 h 186"/>
                <a:gd name="T58" fmla="*/ 152 w 185"/>
                <a:gd name="T59" fmla="*/ 85 h 186"/>
                <a:gd name="T60" fmla="*/ 169 w 185"/>
                <a:gd name="T61" fmla="*/ 85 h 186"/>
                <a:gd name="T62" fmla="*/ 160 w 185"/>
                <a:gd name="T63" fmla="*/ 135 h 186"/>
                <a:gd name="T64" fmla="*/ 160 w 185"/>
                <a:gd name="T65" fmla="*/ 144 h 186"/>
                <a:gd name="T66" fmla="*/ 160 w 185"/>
                <a:gd name="T67" fmla="*/ 135 h 186"/>
                <a:gd name="T68" fmla="*/ 156 w 185"/>
                <a:gd name="T69" fmla="*/ 114 h 186"/>
                <a:gd name="T70" fmla="*/ 164 w 185"/>
                <a:gd name="T71" fmla="*/ 11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186">
                  <a:moveTo>
                    <a:pt x="36" y="144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9" y="141"/>
                    <a:pt x="111" y="138"/>
                    <a:pt x="113" y="135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2" y="138"/>
                    <a:pt x="34" y="141"/>
                    <a:pt x="36" y="144"/>
                  </a:cubicBezTo>
                  <a:close/>
                  <a:moveTo>
                    <a:pt x="116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6" y="104"/>
                    <a:pt x="26" y="107"/>
                    <a:pt x="25" y="110"/>
                  </a:cubicBezTo>
                  <a:cubicBezTo>
                    <a:pt x="118" y="110"/>
                    <a:pt x="118" y="110"/>
                    <a:pt x="118" y="110"/>
                  </a:cubicBezTo>
                  <a:cubicBezTo>
                    <a:pt x="117" y="107"/>
                    <a:pt x="117" y="104"/>
                    <a:pt x="116" y="101"/>
                  </a:cubicBezTo>
                  <a:close/>
                  <a:moveTo>
                    <a:pt x="107" y="85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4" y="87"/>
                    <a:pt x="32" y="90"/>
                    <a:pt x="30" y="93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1" y="90"/>
                    <a:pt x="109" y="87"/>
                    <a:pt x="107" y="85"/>
                  </a:cubicBezTo>
                  <a:close/>
                  <a:moveTo>
                    <a:pt x="71" y="68"/>
                  </a:moveTo>
                  <a:cubicBezTo>
                    <a:pt x="62" y="68"/>
                    <a:pt x="53" y="71"/>
                    <a:pt x="45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0" y="71"/>
                    <a:pt x="81" y="68"/>
                    <a:pt x="71" y="68"/>
                  </a:cubicBezTo>
                  <a:close/>
                  <a:moveTo>
                    <a:pt x="71" y="160"/>
                  </a:moveTo>
                  <a:cubicBezTo>
                    <a:pt x="81" y="160"/>
                    <a:pt x="90" y="157"/>
                    <a:pt x="98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53" y="157"/>
                    <a:pt x="62" y="160"/>
                    <a:pt x="71" y="160"/>
                  </a:cubicBezTo>
                  <a:close/>
                  <a:moveTo>
                    <a:pt x="169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7" y="23"/>
                    <a:pt x="50" y="18"/>
                    <a:pt x="50" y="13"/>
                  </a:cubicBezTo>
                  <a:cubicBezTo>
                    <a:pt x="50" y="6"/>
                    <a:pt x="45" y="0"/>
                    <a:pt x="38" y="0"/>
                  </a:cubicBezTo>
                  <a:cubicBezTo>
                    <a:pt x="31" y="0"/>
                    <a:pt x="25" y="6"/>
                    <a:pt x="25" y="13"/>
                  </a:cubicBezTo>
                  <a:cubicBezTo>
                    <a:pt x="25" y="18"/>
                    <a:pt x="29" y="23"/>
                    <a:pt x="34" y="25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7" y="42"/>
                    <a:pt x="0" y="50"/>
                    <a:pt x="0" y="5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8"/>
                    <a:pt x="7" y="186"/>
                    <a:pt x="17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8" y="186"/>
                    <a:pt x="185" y="178"/>
                    <a:pt x="185" y="169"/>
                  </a:cubicBezTo>
                  <a:cubicBezTo>
                    <a:pt x="185" y="59"/>
                    <a:pt x="185" y="59"/>
                    <a:pt x="185" y="59"/>
                  </a:cubicBezTo>
                  <a:cubicBezTo>
                    <a:pt x="185" y="50"/>
                    <a:pt x="178" y="42"/>
                    <a:pt x="169" y="42"/>
                  </a:cubicBezTo>
                  <a:close/>
                  <a:moveTo>
                    <a:pt x="135" y="177"/>
                  </a:moveTo>
                  <a:cubicBezTo>
                    <a:pt x="17" y="177"/>
                    <a:pt x="17" y="177"/>
                    <a:pt x="17" y="177"/>
                  </a:cubicBezTo>
                  <a:cubicBezTo>
                    <a:pt x="12" y="177"/>
                    <a:pt x="8" y="174"/>
                    <a:pt x="8" y="1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5"/>
                    <a:pt x="12" y="51"/>
                    <a:pt x="17" y="51"/>
                  </a:cubicBezTo>
                  <a:cubicBezTo>
                    <a:pt x="135" y="51"/>
                    <a:pt x="135" y="51"/>
                    <a:pt x="135" y="51"/>
                  </a:cubicBezTo>
                  <a:lnTo>
                    <a:pt x="135" y="177"/>
                  </a:lnTo>
                  <a:close/>
                  <a:moveTo>
                    <a:pt x="177" y="169"/>
                  </a:moveTo>
                  <a:cubicBezTo>
                    <a:pt x="177" y="174"/>
                    <a:pt x="173" y="177"/>
                    <a:pt x="169" y="177"/>
                  </a:cubicBezTo>
                  <a:cubicBezTo>
                    <a:pt x="143" y="177"/>
                    <a:pt x="143" y="177"/>
                    <a:pt x="143" y="177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73" y="51"/>
                    <a:pt x="177" y="55"/>
                    <a:pt x="177" y="59"/>
                  </a:cubicBezTo>
                  <a:lnTo>
                    <a:pt x="177" y="169"/>
                  </a:lnTo>
                  <a:close/>
                  <a:moveTo>
                    <a:pt x="116" y="127"/>
                  </a:moveTo>
                  <a:cubicBezTo>
                    <a:pt x="117" y="124"/>
                    <a:pt x="117" y="121"/>
                    <a:pt x="118" y="118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26" y="121"/>
                    <a:pt x="26" y="124"/>
                    <a:pt x="27" y="127"/>
                  </a:cubicBezTo>
                  <a:lnTo>
                    <a:pt x="116" y="127"/>
                  </a:lnTo>
                  <a:close/>
                  <a:moveTo>
                    <a:pt x="160" y="76"/>
                  </a:moveTo>
                  <a:cubicBezTo>
                    <a:pt x="155" y="76"/>
                    <a:pt x="152" y="80"/>
                    <a:pt x="152" y="85"/>
                  </a:cubicBezTo>
                  <a:cubicBezTo>
                    <a:pt x="152" y="89"/>
                    <a:pt x="155" y="93"/>
                    <a:pt x="160" y="93"/>
                  </a:cubicBezTo>
                  <a:cubicBezTo>
                    <a:pt x="165" y="93"/>
                    <a:pt x="169" y="89"/>
                    <a:pt x="169" y="85"/>
                  </a:cubicBezTo>
                  <a:cubicBezTo>
                    <a:pt x="169" y="80"/>
                    <a:pt x="165" y="76"/>
                    <a:pt x="160" y="76"/>
                  </a:cubicBezTo>
                  <a:close/>
                  <a:moveTo>
                    <a:pt x="160" y="135"/>
                  </a:moveTo>
                  <a:cubicBezTo>
                    <a:pt x="158" y="135"/>
                    <a:pt x="156" y="137"/>
                    <a:pt x="156" y="139"/>
                  </a:cubicBezTo>
                  <a:cubicBezTo>
                    <a:pt x="156" y="142"/>
                    <a:pt x="158" y="144"/>
                    <a:pt x="160" y="144"/>
                  </a:cubicBezTo>
                  <a:cubicBezTo>
                    <a:pt x="162" y="144"/>
                    <a:pt x="164" y="142"/>
                    <a:pt x="164" y="139"/>
                  </a:cubicBezTo>
                  <a:cubicBezTo>
                    <a:pt x="164" y="137"/>
                    <a:pt x="162" y="135"/>
                    <a:pt x="160" y="135"/>
                  </a:cubicBezTo>
                  <a:close/>
                  <a:moveTo>
                    <a:pt x="160" y="110"/>
                  </a:moveTo>
                  <a:cubicBezTo>
                    <a:pt x="158" y="110"/>
                    <a:pt x="156" y="112"/>
                    <a:pt x="156" y="114"/>
                  </a:cubicBezTo>
                  <a:cubicBezTo>
                    <a:pt x="156" y="116"/>
                    <a:pt x="158" y="118"/>
                    <a:pt x="160" y="118"/>
                  </a:cubicBezTo>
                  <a:cubicBezTo>
                    <a:pt x="162" y="118"/>
                    <a:pt x="164" y="116"/>
                    <a:pt x="164" y="114"/>
                  </a:cubicBezTo>
                  <a:cubicBezTo>
                    <a:pt x="164" y="112"/>
                    <a:pt x="162" y="110"/>
                    <a:pt x="160" y="11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ślíḋè-Freeform: Shape 15"/>
            <p:cNvSpPr/>
            <p:nvPr/>
          </p:nvSpPr>
          <p:spPr bwMode="auto">
            <a:xfrm>
              <a:off x="3770493" y="2846239"/>
              <a:ext cx="465115" cy="463741"/>
            </a:xfrm>
            <a:custGeom>
              <a:avLst/>
              <a:gdLst>
                <a:gd name="T0" fmla="*/ 122 w 186"/>
                <a:gd name="T1" fmla="*/ 160 h 185"/>
                <a:gd name="T2" fmla="*/ 122 w 186"/>
                <a:gd name="T3" fmla="*/ 152 h 185"/>
                <a:gd name="T4" fmla="*/ 59 w 186"/>
                <a:gd name="T5" fmla="*/ 156 h 185"/>
                <a:gd name="T6" fmla="*/ 63 w 186"/>
                <a:gd name="T7" fmla="*/ 143 h 185"/>
                <a:gd name="T8" fmla="*/ 110 w 186"/>
                <a:gd name="T9" fmla="*/ 139 h 185"/>
                <a:gd name="T10" fmla="*/ 63 w 186"/>
                <a:gd name="T11" fmla="*/ 135 h 185"/>
                <a:gd name="T12" fmla="*/ 63 w 186"/>
                <a:gd name="T13" fmla="*/ 143 h 185"/>
                <a:gd name="T14" fmla="*/ 152 w 186"/>
                <a:gd name="T15" fmla="*/ 50 h 185"/>
                <a:gd name="T16" fmla="*/ 143 w 186"/>
                <a:gd name="T17" fmla="*/ 0 h 185"/>
                <a:gd name="T18" fmla="*/ 34 w 186"/>
                <a:gd name="T19" fmla="*/ 8 h 185"/>
                <a:gd name="T20" fmla="*/ 25 w 186"/>
                <a:gd name="T21" fmla="*/ 50 h 185"/>
                <a:gd name="T22" fmla="*/ 0 w 186"/>
                <a:gd name="T23" fmla="*/ 143 h 185"/>
                <a:gd name="T24" fmla="*/ 34 w 186"/>
                <a:gd name="T25" fmla="*/ 169 h 185"/>
                <a:gd name="T26" fmla="*/ 42 w 186"/>
                <a:gd name="T27" fmla="*/ 185 h 185"/>
                <a:gd name="T28" fmla="*/ 152 w 186"/>
                <a:gd name="T29" fmla="*/ 177 h 185"/>
                <a:gd name="T30" fmla="*/ 160 w 186"/>
                <a:gd name="T31" fmla="*/ 169 h 185"/>
                <a:gd name="T32" fmla="*/ 186 w 186"/>
                <a:gd name="T33" fmla="*/ 76 h 185"/>
                <a:gd name="T34" fmla="*/ 42 w 186"/>
                <a:gd name="T35" fmla="*/ 8 h 185"/>
                <a:gd name="T36" fmla="*/ 143 w 186"/>
                <a:gd name="T37" fmla="*/ 50 h 185"/>
                <a:gd name="T38" fmla="*/ 42 w 186"/>
                <a:gd name="T39" fmla="*/ 8 h 185"/>
                <a:gd name="T40" fmla="*/ 42 w 186"/>
                <a:gd name="T41" fmla="*/ 177 h 185"/>
                <a:gd name="T42" fmla="*/ 143 w 186"/>
                <a:gd name="T43" fmla="*/ 126 h 185"/>
                <a:gd name="T44" fmla="*/ 177 w 186"/>
                <a:gd name="T45" fmla="*/ 143 h 185"/>
                <a:gd name="T46" fmla="*/ 152 w 186"/>
                <a:gd name="T47" fmla="*/ 160 h 185"/>
                <a:gd name="T48" fmla="*/ 143 w 186"/>
                <a:gd name="T49" fmla="*/ 118 h 185"/>
                <a:gd name="T50" fmla="*/ 34 w 186"/>
                <a:gd name="T51" fmla="*/ 126 h 185"/>
                <a:gd name="T52" fmla="*/ 25 w 186"/>
                <a:gd name="T53" fmla="*/ 160 h 185"/>
                <a:gd name="T54" fmla="*/ 8 w 186"/>
                <a:gd name="T55" fmla="*/ 76 h 185"/>
                <a:gd name="T56" fmla="*/ 160 w 186"/>
                <a:gd name="T57" fmla="*/ 59 h 185"/>
                <a:gd name="T58" fmla="*/ 177 w 186"/>
                <a:gd name="T59" fmla="*/ 143 h 185"/>
                <a:gd name="T60" fmla="*/ 143 w 186"/>
                <a:gd name="T61" fmla="*/ 84 h 185"/>
                <a:gd name="T62" fmla="*/ 160 w 186"/>
                <a:gd name="T63" fmla="*/ 84 h 185"/>
                <a:gd name="T64" fmla="*/ 127 w 186"/>
                <a:gd name="T65" fmla="*/ 76 h 185"/>
                <a:gd name="T66" fmla="*/ 127 w 186"/>
                <a:gd name="T67" fmla="*/ 93 h 185"/>
                <a:gd name="T68" fmla="*/ 127 w 186"/>
                <a:gd name="T69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85">
                  <a:moveTo>
                    <a:pt x="63" y="160"/>
                  </a:moveTo>
                  <a:cubicBezTo>
                    <a:pt x="122" y="160"/>
                    <a:pt x="122" y="160"/>
                    <a:pt x="122" y="160"/>
                  </a:cubicBezTo>
                  <a:cubicBezTo>
                    <a:pt x="125" y="160"/>
                    <a:pt x="127" y="158"/>
                    <a:pt x="127" y="156"/>
                  </a:cubicBezTo>
                  <a:cubicBezTo>
                    <a:pt x="127" y="154"/>
                    <a:pt x="125" y="152"/>
                    <a:pt x="122" y="152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1" y="152"/>
                    <a:pt x="59" y="154"/>
                    <a:pt x="59" y="156"/>
                  </a:cubicBezTo>
                  <a:cubicBezTo>
                    <a:pt x="59" y="158"/>
                    <a:pt x="61" y="160"/>
                    <a:pt x="63" y="160"/>
                  </a:cubicBezTo>
                  <a:close/>
                  <a:moveTo>
                    <a:pt x="63" y="143"/>
                  </a:moveTo>
                  <a:cubicBezTo>
                    <a:pt x="106" y="143"/>
                    <a:pt x="106" y="143"/>
                    <a:pt x="106" y="143"/>
                  </a:cubicBezTo>
                  <a:cubicBezTo>
                    <a:pt x="108" y="143"/>
                    <a:pt x="110" y="141"/>
                    <a:pt x="110" y="139"/>
                  </a:cubicBezTo>
                  <a:cubicBezTo>
                    <a:pt x="110" y="137"/>
                    <a:pt x="108" y="135"/>
                    <a:pt x="106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1" y="135"/>
                    <a:pt x="59" y="137"/>
                    <a:pt x="59" y="139"/>
                  </a:cubicBezTo>
                  <a:cubicBezTo>
                    <a:pt x="59" y="141"/>
                    <a:pt x="61" y="143"/>
                    <a:pt x="63" y="143"/>
                  </a:cubicBezTo>
                  <a:close/>
                  <a:moveTo>
                    <a:pt x="160" y="50"/>
                  </a:moveTo>
                  <a:cubicBezTo>
                    <a:pt x="152" y="50"/>
                    <a:pt x="152" y="50"/>
                    <a:pt x="152" y="50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4"/>
                    <a:pt x="148" y="0"/>
                    <a:pt x="1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4" y="4"/>
                    <a:pt x="34" y="8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62"/>
                    <a:pt x="0" y="7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57"/>
                    <a:pt x="11" y="169"/>
                    <a:pt x="25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4" y="182"/>
                    <a:pt x="38" y="185"/>
                    <a:pt x="42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8" y="185"/>
                    <a:pt x="152" y="182"/>
                    <a:pt x="152" y="177"/>
                  </a:cubicBezTo>
                  <a:cubicBezTo>
                    <a:pt x="152" y="169"/>
                    <a:pt x="152" y="169"/>
                    <a:pt x="152" y="169"/>
                  </a:cubicBezTo>
                  <a:cubicBezTo>
                    <a:pt x="160" y="169"/>
                    <a:pt x="160" y="169"/>
                    <a:pt x="160" y="169"/>
                  </a:cubicBezTo>
                  <a:cubicBezTo>
                    <a:pt x="174" y="169"/>
                    <a:pt x="186" y="157"/>
                    <a:pt x="186" y="143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2"/>
                    <a:pt x="174" y="50"/>
                    <a:pt x="160" y="50"/>
                  </a:cubicBezTo>
                  <a:close/>
                  <a:moveTo>
                    <a:pt x="42" y="8"/>
                  </a:moveTo>
                  <a:cubicBezTo>
                    <a:pt x="143" y="8"/>
                    <a:pt x="143" y="8"/>
                    <a:pt x="143" y="8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42" y="50"/>
                    <a:pt x="42" y="50"/>
                    <a:pt x="42" y="50"/>
                  </a:cubicBezTo>
                  <a:lnTo>
                    <a:pt x="42" y="8"/>
                  </a:lnTo>
                  <a:close/>
                  <a:moveTo>
                    <a:pt x="143" y="177"/>
                  </a:moveTo>
                  <a:cubicBezTo>
                    <a:pt x="42" y="177"/>
                    <a:pt x="42" y="177"/>
                    <a:pt x="42" y="17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143" y="126"/>
                    <a:pt x="143" y="126"/>
                    <a:pt x="143" y="126"/>
                  </a:cubicBezTo>
                  <a:lnTo>
                    <a:pt x="143" y="177"/>
                  </a:lnTo>
                  <a:close/>
                  <a:moveTo>
                    <a:pt x="177" y="143"/>
                  </a:moveTo>
                  <a:cubicBezTo>
                    <a:pt x="177" y="153"/>
                    <a:pt x="170" y="160"/>
                    <a:pt x="160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2"/>
                    <a:pt x="148" y="118"/>
                    <a:pt x="143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38" y="118"/>
                    <a:pt x="34" y="122"/>
                    <a:pt x="34" y="126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16" y="160"/>
                    <a:pt x="8" y="153"/>
                    <a:pt x="8" y="143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66"/>
                    <a:pt x="16" y="59"/>
                    <a:pt x="2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70" y="59"/>
                    <a:pt x="177" y="66"/>
                    <a:pt x="177" y="76"/>
                  </a:cubicBezTo>
                  <a:lnTo>
                    <a:pt x="177" y="143"/>
                  </a:lnTo>
                  <a:close/>
                  <a:moveTo>
                    <a:pt x="152" y="76"/>
                  </a:moveTo>
                  <a:cubicBezTo>
                    <a:pt x="147" y="76"/>
                    <a:pt x="143" y="79"/>
                    <a:pt x="143" y="84"/>
                  </a:cubicBezTo>
                  <a:cubicBezTo>
                    <a:pt x="143" y="89"/>
                    <a:pt x="147" y="93"/>
                    <a:pt x="152" y="93"/>
                  </a:cubicBezTo>
                  <a:cubicBezTo>
                    <a:pt x="157" y="93"/>
                    <a:pt x="160" y="89"/>
                    <a:pt x="160" y="84"/>
                  </a:cubicBezTo>
                  <a:cubicBezTo>
                    <a:pt x="160" y="79"/>
                    <a:pt x="157" y="76"/>
                    <a:pt x="152" y="76"/>
                  </a:cubicBezTo>
                  <a:close/>
                  <a:moveTo>
                    <a:pt x="127" y="76"/>
                  </a:moveTo>
                  <a:cubicBezTo>
                    <a:pt x="122" y="76"/>
                    <a:pt x="118" y="79"/>
                    <a:pt x="118" y="84"/>
                  </a:cubicBezTo>
                  <a:cubicBezTo>
                    <a:pt x="118" y="89"/>
                    <a:pt x="122" y="93"/>
                    <a:pt x="127" y="93"/>
                  </a:cubicBezTo>
                  <a:cubicBezTo>
                    <a:pt x="131" y="93"/>
                    <a:pt x="135" y="89"/>
                    <a:pt x="135" y="84"/>
                  </a:cubicBezTo>
                  <a:cubicBezTo>
                    <a:pt x="135" y="79"/>
                    <a:pt x="131" y="76"/>
                    <a:pt x="127" y="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ślíḋè-Freeform: Shape 16"/>
            <p:cNvSpPr/>
            <p:nvPr/>
          </p:nvSpPr>
          <p:spPr bwMode="auto">
            <a:xfrm>
              <a:off x="5855721" y="2846239"/>
              <a:ext cx="463741" cy="463741"/>
            </a:xfrm>
            <a:custGeom>
              <a:avLst/>
              <a:gdLst>
                <a:gd name="T0" fmla="*/ 92 w 185"/>
                <a:gd name="T1" fmla="*/ 42 h 185"/>
                <a:gd name="T2" fmla="*/ 92 w 185"/>
                <a:gd name="T3" fmla="*/ 34 h 185"/>
                <a:gd name="T4" fmla="*/ 92 w 185"/>
                <a:gd name="T5" fmla="*/ 8 h 185"/>
                <a:gd name="T6" fmla="*/ 120 w 185"/>
                <a:gd name="T7" fmla="*/ 12 h 185"/>
                <a:gd name="T8" fmla="*/ 64 w 185"/>
                <a:gd name="T9" fmla="*/ 13 h 185"/>
                <a:gd name="T10" fmla="*/ 92 w 185"/>
                <a:gd name="T11" fmla="*/ 8 h 185"/>
                <a:gd name="T12" fmla="*/ 109 w 185"/>
                <a:gd name="T13" fmla="*/ 24 h 185"/>
                <a:gd name="T14" fmla="*/ 76 w 185"/>
                <a:gd name="T15" fmla="*/ 25 h 185"/>
                <a:gd name="T16" fmla="*/ 92 w 185"/>
                <a:gd name="T17" fmla="*/ 25 h 185"/>
                <a:gd name="T18" fmla="*/ 55 w 185"/>
                <a:gd name="T19" fmla="*/ 169 h 185"/>
                <a:gd name="T20" fmla="*/ 101 w 185"/>
                <a:gd name="T21" fmla="*/ 164 h 185"/>
                <a:gd name="T22" fmla="*/ 55 w 185"/>
                <a:gd name="T23" fmla="*/ 160 h 185"/>
                <a:gd name="T24" fmla="*/ 55 w 185"/>
                <a:gd name="T25" fmla="*/ 169 h 185"/>
                <a:gd name="T26" fmla="*/ 185 w 185"/>
                <a:gd name="T27" fmla="*/ 146 h 185"/>
                <a:gd name="T28" fmla="*/ 168 w 185"/>
                <a:gd name="T29" fmla="*/ 87 h 185"/>
                <a:gd name="T30" fmla="*/ 164 w 185"/>
                <a:gd name="T31" fmla="*/ 84 h 185"/>
                <a:gd name="T32" fmla="*/ 156 w 185"/>
                <a:gd name="T33" fmla="*/ 34 h 185"/>
                <a:gd name="T34" fmla="*/ 147 w 185"/>
                <a:gd name="T35" fmla="*/ 34 h 185"/>
                <a:gd name="T36" fmla="*/ 38 w 185"/>
                <a:gd name="T37" fmla="*/ 84 h 185"/>
                <a:gd name="T38" fmla="*/ 33 w 185"/>
                <a:gd name="T39" fmla="*/ 29 h 185"/>
                <a:gd name="T40" fmla="*/ 29 w 185"/>
                <a:gd name="T41" fmla="*/ 84 h 185"/>
                <a:gd name="T42" fmla="*/ 17 w 185"/>
                <a:gd name="T43" fmla="*/ 87 h 185"/>
                <a:gd name="T44" fmla="*/ 0 w 185"/>
                <a:gd name="T45" fmla="*/ 146 h 185"/>
                <a:gd name="T46" fmla="*/ 0 w 185"/>
                <a:gd name="T47" fmla="*/ 147 h 185"/>
                <a:gd name="T48" fmla="*/ 0 w 185"/>
                <a:gd name="T49" fmla="*/ 156 h 185"/>
                <a:gd name="T50" fmla="*/ 0 w 185"/>
                <a:gd name="T51" fmla="*/ 169 h 185"/>
                <a:gd name="T52" fmla="*/ 168 w 185"/>
                <a:gd name="T53" fmla="*/ 185 h 185"/>
                <a:gd name="T54" fmla="*/ 185 w 185"/>
                <a:gd name="T55" fmla="*/ 160 h 185"/>
                <a:gd name="T56" fmla="*/ 185 w 185"/>
                <a:gd name="T57" fmla="*/ 156 h 185"/>
                <a:gd name="T58" fmla="*/ 24 w 185"/>
                <a:gd name="T59" fmla="*/ 93 h 185"/>
                <a:gd name="T60" fmla="*/ 176 w 185"/>
                <a:gd name="T61" fmla="*/ 143 h 185"/>
                <a:gd name="T62" fmla="*/ 24 w 185"/>
                <a:gd name="T63" fmla="*/ 93 h 185"/>
                <a:gd name="T64" fmla="*/ 168 w 185"/>
                <a:gd name="T65" fmla="*/ 177 h 185"/>
                <a:gd name="T66" fmla="*/ 8 w 185"/>
                <a:gd name="T67" fmla="*/ 169 h 185"/>
                <a:gd name="T68" fmla="*/ 177 w 185"/>
                <a:gd name="T69" fmla="*/ 152 h 185"/>
                <a:gd name="T70" fmla="*/ 21 w 185"/>
                <a:gd name="T71" fmla="*/ 169 h 185"/>
                <a:gd name="T72" fmla="*/ 21 w 185"/>
                <a:gd name="T73" fmla="*/ 160 h 185"/>
                <a:gd name="T74" fmla="*/ 21 w 185"/>
                <a:gd name="T75" fmla="*/ 169 h 185"/>
                <a:gd name="T76" fmla="*/ 42 w 185"/>
                <a:gd name="T77" fmla="*/ 164 h 185"/>
                <a:gd name="T78" fmla="*/ 33 w 185"/>
                <a:gd name="T79" fmla="*/ 16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5" h="185">
                  <a:moveTo>
                    <a:pt x="88" y="38"/>
                  </a:moveTo>
                  <a:cubicBezTo>
                    <a:pt x="88" y="40"/>
                    <a:pt x="90" y="42"/>
                    <a:pt x="92" y="42"/>
                  </a:cubicBezTo>
                  <a:cubicBezTo>
                    <a:pt x="95" y="42"/>
                    <a:pt x="97" y="40"/>
                    <a:pt x="97" y="38"/>
                  </a:cubicBezTo>
                  <a:cubicBezTo>
                    <a:pt x="97" y="35"/>
                    <a:pt x="95" y="34"/>
                    <a:pt x="92" y="34"/>
                  </a:cubicBezTo>
                  <a:cubicBezTo>
                    <a:pt x="90" y="34"/>
                    <a:pt x="88" y="35"/>
                    <a:pt x="88" y="38"/>
                  </a:cubicBezTo>
                  <a:close/>
                  <a:moveTo>
                    <a:pt x="92" y="8"/>
                  </a:moveTo>
                  <a:cubicBezTo>
                    <a:pt x="101" y="8"/>
                    <a:pt x="109" y="12"/>
                    <a:pt x="114" y="1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3" y="4"/>
                    <a:pt x="103" y="0"/>
                    <a:pt x="92" y="0"/>
                  </a:cubicBezTo>
                  <a:cubicBezTo>
                    <a:pt x="81" y="0"/>
                    <a:pt x="71" y="5"/>
                    <a:pt x="64" y="13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5" y="12"/>
                    <a:pt x="83" y="8"/>
                    <a:pt x="92" y="8"/>
                  </a:cubicBezTo>
                  <a:close/>
                  <a:moveTo>
                    <a:pt x="103" y="30"/>
                  </a:moveTo>
                  <a:cubicBezTo>
                    <a:pt x="109" y="24"/>
                    <a:pt x="109" y="24"/>
                    <a:pt x="109" y="24"/>
                  </a:cubicBezTo>
                  <a:cubicBezTo>
                    <a:pt x="105" y="20"/>
                    <a:pt x="99" y="17"/>
                    <a:pt x="92" y="17"/>
                  </a:cubicBezTo>
                  <a:cubicBezTo>
                    <a:pt x="86" y="17"/>
                    <a:pt x="80" y="20"/>
                    <a:pt x="76" y="2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4" y="28"/>
                    <a:pt x="88" y="25"/>
                    <a:pt x="92" y="25"/>
                  </a:cubicBezTo>
                  <a:cubicBezTo>
                    <a:pt x="97" y="25"/>
                    <a:pt x="101" y="27"/>
                    <a:pt x="103" y="30"/>
                  </a:cubicBezTo>
                  <a:close/>
                  <a:moveTo>
                    <a:pt x="55" y="169"/>
                  </a:moveTo>
                  <a:cubicBezTo>
                    <a:pt x="97" y="169"/>
                    <a:pt x="97" y="169"/>
                    <a:pt x="97" y="169"/>
                  </a:cubicBezTo>
                  <a:cubicBezTo>
                    <a:pt x="99" y="169"/>
                    <a:pt x="101" y="167"/>
                    <a:pt x="101" y="164"/>
                  </a:cubicBezTo>
                  <a:cubicBezTo>
                    <a:pt x="101" y="162"/>
                    <a:pt x="99" y="160"/>
                    <a:pt x="97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2" y="160"/>
                    <a:pt x="50" y="162"/>
                    <a:pt x="50" y="164"/>
                  </a:cubicBezTo>
                  <a:cubicBezTo>
                    <a:pt x="50" y="167"/>
                    <a:pt x="52" y="169"/>
                    <a:pt x="55" y="169"/>
                  </a:cubicBezTo>
                  <a:close/>
                  <a:moveTo>
                    <a:pt x="185" y="147"/>
                  </a:moveTo>
                  <a:cubicBezTo>
                    <a:pt x="185" y="147"/>
                    <a:pt x="185" y="146"/>
                    <a:pt x="185" y="146"/>
                  </a:cubicBezTo>
                  <a:cubicBezTo>
                    <a:pt x="185" y="146"/>
                    <a:pt x="185" y="146"/>
                    <a:pt x="185" y="146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7" y="85"/>
                    <a:pt x="166" y="84"/>
                    <a:pt x="164" y="84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6" y="31"/>
                    <a:pt x="154" y="29"/>
                    <a:pt x="152" y="29"/>
                  </a:cubicBezTo>
                  <a:cubicBezTo>
                    <a:pt x="149" y="29"/>
                    <a:pt x="147" y="31"/>
                    <a:pt x="147" y="34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1"/>
                    <a:pt x="36" y="29"/>
                    <a:pt x="33" y="29"/>
                  </a:cubicBezTo>
                  <a:cubicBezTo>
                    <a:pt x="31" y="29"/>
                    <a:pt x="29" y="31"/>
                    <a:pt x="29" y="3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5"/>
                    <a:pt x="17" y="87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7"/>
                    <a:pt x="0" y="14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7"/>
                    <a:pt x="0" y="159"/>
                    <a:pt x="0" y="160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8"/>
                    <a:pt x="7" y="185"/>
                    <a:pt x="17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78" y="185"/>
                    <a:pt x="185" y="178"/>
                    <a:pt x="185" y="169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185" y="159"/>
                    <a:pt x="185" y="157"/>
                    <a:pt x="185" y="156"/>
                  </a:cubicBezTo>
                  <a:cubicBezTo>
                    <a:pt x="185" y="156"/>
                    <a:pt x="185" y="156"/>
                    <a:pt x="185" y="156"/>
                  </a:cubicBezTo>
                  <a:lnTo>
                    <a:pt x="185" y="147"/>
                  </a:lnTo>
                  <a:close/>
                  <a:moveTo>
                    <a:pt x="24" y="93"/>
                  </a:moveTo>
                  <a:cubicBezTo>
                    <a:pt x="161" y="93"/>
                    <a:pt x="161" y="93"/>
                    <a:pt x="161" y="9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9" y="143"/>
                    <a:pt x="9" y="143"/>
                    <a:pt x="9" y="143"/>
                  </a:cubicBezTo>
                  <a:lnTo>
                    <a:pt x="24" y="93"/>
                  </a:lnTo>
                  <a:close/>
                  <a:moveTo>
                    <a:pt x="177" y="169"/>
                  </a:moveTo>
                  <a:cubicBezTo>
                    <a:pt x="177" y="173"/>
                    <a:pt x="173" y="177"/>
                    <a:pt x="16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2" y="177"/>
                    <a:pt x="8" y="173"/>
                    <a:pt x="8" y="169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77" y="152"/>
                    <a:pt x="177" y="152"/>
                    <a:pt x="177" y="152"/>
                  </a:cubicBezTo>
                  <a:lnTo>
                    <a:pt x="177" y="169"/>
                  </a:lnTo>
                  <a:close/>
                  <a:moveTo>
                    <a:pt x="21" y="169"/>
                  </a:moveTo>
                  <a:cubicBezTo>
                    <a:pt x="23" y="169"/>
                    <a:pt x="25" y="167"/>
                    <a:pt x="25" y="164"/>
                  </a:cubicBezTo>
                  <a:cubicBezTo>
                    <a:pt x="25" y="162"/>
                    <a:pt x="23" y="160"/>
                    <a:pt x="21" y="160"/>
                  </a:cubicBezTo>
                  <a:cubicBezTo>
                    <a:pt x="18" y="160"/>
                    <a:pt x="17" y="162"/>
                    <a:pt x="17" y="164"/>
                  </a:cubicBezTo>
                  <a:cubicBezTo>
                    <a:pt x="17" y="167"/>
                    <a:pt x="18" y="169"/>
                    <a:pt x="21" y="169"/>
                  </a:cubicBezTo>
                  <a:close/>
                  <a:moveTo>
                    <a:pt x="38" y="169"/>
                  </a:moveTo>
                  <a:cubicBezTo>
                    <a:pt x="40" y="169"/>
                    <a:pt x="42" y="167"/>
                    <a:pt x="42" y="164"/>
                  </a:cubicBezTo>
                  <a:cubicBezTo>
                    <a:pt x="42" y="162"/>
                    <a:pt x="40" y="160"/>
                    <a:pt x="38" y="160"/>
                  </a:cubicBezTo>
                  <a:cubicBezTo>
                    <a:pt x="35" y="160"/>
                    <a:pt x="33" y="162"/>
                    <a:pt x="33" y="164"/>
                  </a:cubicBezTo>
                  <a:cubicBezTo>
                    <a:pt x="33" y="167"/>
                    <a:pt x="35" y="169"/>
                    <a:pt x="38" y="1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ślíḋè-Freeform: Shape 17"/>
            <p:cNvSpPr/>
            <p:nvPr/>
          </p:nvSpPr>
          <p:spPr bwMode="auto">
            <a:xfrm>
              <a:off x="7956391" y="2873200"/>
              <a:ext cx="465115" cy="465115"/>
            </a:xfrm>
            <a:custGeom>
              <a:avLst/>
              <a:gdLst>
                <a:gd name="T0" fmla="*/ 160 w 186"/>
                <a:gd name="T1" fmla="*/ 13 h 186"/>
                <a:gd name="T2" fmla="*/ 135 w 186"/>
                <a:gd name="T3" fmla="*/ 13 h 186"/>
                <a:gd name="T4" fmla="*/ 70 w 186"/>
                <a:gd name="T5" fmla="*/ 35 h 186"/>
                <a:gd name="T6" fmla="*/ 0 w 186"/>
                <a:gd name="T7" fmla="*/ 51 h 186"/>
                <a:gd name="T8" fmla="*/ 8 w 186"/>
                <a:gd name="T9" fmla="*/ 118 h 186"/>
                <a:gd name="T10" fmla="*/ 51 w 186"/>
                <a:gd name="T11" fmla="*/ 182 h 186"/>
                <a:gd name="T12" fmla="*/ 55 w 186"/>
                <a:gd name="T13" fmla="*/ 186 h 186"/>
                <a:gd name="T14" fmla="*/ 93 w 186"/>
                <a:gd name="T15" fmla="*/ 182 h 186"/>
                <a:gd name="T16" fmla="*/ 93 w 186"/>
                <a:gd name="T17" fmla="*/ 181 h 186"/>
                <a:gd name="T18" fmla="*/ 135 w 186"/>
                <a:gd name="T19" fmla="*/ 145 h 186"/>
                <a:gd name="T20" fmla="*/ 148 w 186"/>
                <a:gd name="T21" fmla="*/ 160 h 186"/>
                <a:gd name="T22" fmla="*/ 160 w 186"/>
                <a:gd name="T23" fmla="*/ 106 h 186"/>
                <a:gd name="T24" fmla="*/ 160 w 186"/>
                <a:gd name="T25" fmla="*/ 55 h 186"/>
                <a:gd name="T26" fmla="*/ 8 w 186"/>
                <a:gd name="T27" fmla="*/ 93 h 186"/>
                <a:gd name="T28" fmla="*/ 34 w 186"/>
                <a:gd name="T29" fmla="*/ 89 h 186"/>
                <a:gd name="T30" fmla="*/ 8 w 186"/>
                <a:gd name="T31" fmla="*/ 85 h 186"/>
                <a:gd name="T32" fmla="*/ 21 w 186"/>
                <a:gd name="T33" fmla="*/ 76 h 186"/>
                <a:gd name="T34" fmla="*/ 21 w 186"/>
                <a:gd name="T35" fmla="*/ 68 h 186"/>
                <a:gd name="T36" fmla="*/ 8 w 186"/>
                <a:gd name="T37" fmla="*/ 51 h 186"/>
                <a:gd name="T38" fmla="*/ 67 w 186"/>
                <a:gd name="T39" fmla="*/ 116 h 186"/>
                <a:gd name="T40" fmla="*/ 54 w 186"/>
                <a:gd name="T41" fmla="*/ 160 h 186"/>
                <a:gd name="T42" fmla="*/ 70 w 186"/>
                <a:gd name="T43" fmla="*/ 125 h 186"/>
                <a:gd name="T44" fmla="*/ 80 w 186"/>
                <a:gd name="T45" fmla="*/ 160 h 186"/>
                <a:gd name="T46" fmla="*/ 81 w 186"/>
                <a:gd name="T47" fmla="*/ 169 h 186"/>
                <a:gd name="T48" fmla="*/ 58 w 186"/>
                <a:gd name="T49" fmla="*/ 177 h 186"/>
                <a:gd name="T50" fmla="*/ 81 w 186"/>
                <a:gd name="T51" fmla="*/ 169 h 186"/>
                <a:gd name="T52" fmla="*/ 76 w 186"/>
                <a:gd name="T53" fmla="*/ 118 h 186"/>
                <a:gd name="T54" fmla="*/ 135 w 186"/>
                <a:gd name="T55" fmla="*/ 25 h 186"/>
                <a:gd name="T56" fmla="*/ 152 w 186"/>
                <a:gd name="T57" fmla="*/ 148 h 186"/>
                <a:gd name="T58" fmla="*/ 143 w 186"/>
                <a:gd name="T59" fmla="*/ 148 h 186"/>
                <a:gd name="T60" fmla="*/ 148 w 186"/>
                <a:gd name="T61" fmla="*/ 9 h 186"/>
                <a:gd name="T62" fmla="*/ 152 w 186"/>
                <a:gd name="T63" fmla="*/ 148 h 186"/>
                <a:gd name="T64" fmla="*/ 160 w 186"/>
                <a:gd name="T65" fmla="*/ 63 h 186"/>
                <a:gd name="T66" fmla="*/ 160 w 186"/>
                <a:gd name="T67" fmla="*/ 9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" h="186">
                  <a:moveTo>
                    <a:pt x="160" y="55"/>
                  </a:moveTo>
                  <a:cubicBezTo>
                    <a:pt x="160" y="13"/>
                    <a:pt x="160" y="13"/>
                    <a:pt x="160" y="13"/>
                  </a:cubicBezTo>
                  <a:cubicBezTo>
                    <a:pt x="160" y="6"/>
                    <a:pt x="155" y="0"/>
                    <a:pt x="148" y="0"/>
                  </a:cubicBezTo>
                  <a:cubicBezTo>
                    <a:pt x="141" y="0"/>
                    <a:pt x="135" y="6"/>
                    <a:pt x="135" y="1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2"/>
                    <a:pt x="0" y="46"/>
                    <a:pt x="0" y="5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4"/>
                    <a:pt x="4" y="118"/>
                    <a:pt x="8" y="118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4"/>
                    <a:pt x="53" y="186"/>
                    <a:pt x="55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91" y="186"/>
                    <a:pt x="93" y="184"/>
                    <a:pt x="93" y="182"/>
                  </a:cubicBezTo>
                  <a:cubicBezTo>
                    <a:pt x="93" y="181"/>
                    <a:pt x="93" y="181"/>
                    <a:pt x="93" y="181"/>
                  </a:cubicBezTo>
                  <a:cubicBezTo>
                    <a:pt x="93" y="181"/>
                    <a:pt x="93" y="181"/>
                    <a:pt x="93" y="181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55"/>
                    <a:pt x="141" y="160"/>
                    <a:pt x="148" y="160"/>
                  </a:cubicBezTo>
                  <a:cubicBezTo>
                    <a:pt x="155" y="160"/>
                    <a:pt x="160" y="155"/>
                    <a:pt x="160" y="148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74" y="106"/>
                    <a:pt x="186" y="94"/>
                    <a:pt x="186" y="80"/>
                  </a:cubicBezTo>
                  <a:cubicBezTo>
                    <a:pt x="186" y="66"/>
                    <a:pt x="174" y="55"/>
                    <a:pt x="160" y="55"/>
                  </a:cubicBezTo>
                  <a:close/>
                  <a:moveTo>
                    <a:pt x="8" y="110"/>
                  </a:moveTo>
                  <a:cubicBezTo>
                    <a:pt x="8" y="93"/>
                    <a:pt x="8" y="93"/>
                    <a:pt x="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2" y="93"/>
                    <a:pt x="34" y="91"/>
                    <a:pt x="34" y="89"/>
                  </a:cubicBezTo>
                  <a:cubicBezTo>
                    <a:pt x="34" y="86"/>
                    <a:pt x="32" y="85"/>
                    <a:pt x="29" y="8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3" y="76"/>
                    <a:pt x="25" y="74"/>
                    <a:pt x="25" y="72"/>
                  </a:cubicBezTo>
                  <a:cubicBezTo>
                    <a:pt x="25" y="70"/>
                    <a:pt x="23" y="68"/>
                    <a:pt x="21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116"/>
                    <a:pt x="67" y="116"/>
                    <a:pt x="67" y="116"/>
                  </a:cubicBezTo>
                  <a:lnTo>
                    <a:pt x="8" y="110"/>
                  </a:lnTo>
                  <a:close/>
                  <a:moveTo>
                    <a:pt x="54" y="160"/>
                  </a:moveTo>
                  <a:cubicBezTo>
                    <a:pt x="46" y="122"/>
                    <a:pt x="46" y="122"/>
                    <a:pt x="46" y="122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80" y="160"/>
                    <a:pt x="80" y="160"/>
                    <a:pt x="80" y="160"/>
                  </a:cubicBezTo>
                  <a:lnTo>
                    <a:pt x="54" y="160"/>
                  </a:lnTo>
                  <a:close/>
                  <a:moveTo>
                    <a:pt x="81" y="169"/>
                  </a:moveTo>
                  <a:cubicBezTo>
                    <a:pt x="83" y="177"/>
                    <a:pt x="83" y="177"/>
                    <a:pt x="83" y="177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69"/>
                    <a:pt x="56" y="169"/>
                    <a:pt x="56" y="169"/>
                  </a:cubicBezTo>
                  <a:lnTo>
                    <a:pt x="81" y="169"/>
                  </a:lnTo>
                  <a:close/>
                  <a:moveTo>
                    <a:pt x="135" y="136"/>
                  </a:moveTo>
                  <a:cubicBezTo>
                    <a:pt x="76" y="118"/>
                    <a:pt x="76" y="118"/>
                    <a:pt x="76" y="118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135" y="25"/>
                    <a:pt x="135" y="25"/>
                    <a:pt x="135" y="25"/>
                  </a:cubicBezTo>
                  <a:lnTo>
                    <a:pt x="135" y="136"/>
                  </a:lnTo>
                  <a:close/>
                  <a:moveTo>
                    <a:pt x="152" y="148"/>
                  </a:moveTo>
                  <a:cubicBezTo>
                    <a:pt x="152" y="150"/>
                    <a:pt x="150" y="152"/>
                    <a:pt x="148" y="152"/>
                  </a:cubicBezTo>
                  <a:cubicBezTo>
                    <a:pt x="145" y="152"/>
                    <a:pt x="143" y="150"/>
                    <a:pt x="143" y="148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0"/>
                    <a:pt x="145" y="9"/>
                    <a:pt x="148" y="9"/>
                  </a:cubicBezTo>
                  <a:cubicBezTo>
                    <a:pt x="150" y="9"/>
                    <a:pt x="152" y="10"/>
                    <a:pt x="152" y="13"/>
                  </a:cubicBezTo>
                  <a:lnTo>
                    <a:pt x="152" y="148"/>
                  </a:lnTo>
                  <a:close/>
                  <a:moveTo>
                    <a:pt x="160" y="97"/>
                  </a:moveTo>
                  <a:cubicBezTo>
                    <a:pt x="160" y="63"/>
                    <a:pt x="160" y="63"/>
                    <a:pt x="160" y="63"/>
                  </a:cubicBezTo>
                  <a:cubicBezTo>
                    <a:pt x="170" y="63"/>
                    <a:pt x="177" y="71"/>
                    <a:pt x="177" y="80"/>
                  </a:cubicBezTo>
                  <a:cubicBezTo>
                    <a:pt x="177" y="90"/>
                    <a:pt x="170" y="97"/>
                    <a:pt x="160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ślíḋè-Freeform: Shape 18"/>
            <p:cNvSpPr/>
            <p:nvPr/>
          </p:nvSpPr>
          <p:spPr bwMode="auto">
            <a:xfrm>
              <a:off x="10070670" y="2873200"/>
              <a:ext cx="422458" cy="465117"/>
            </a:xfrm>
            <a:custGeom>
              <a:avLst/>
              <a:gdLst>
                <a:gd name="T0" fmla="*/ 46 w 169"/>
                <a:gd name="T1" fmla="*/ 76 h 186"/>
                <a:gd name="T2" fmla="*/ 50 w 169"/>
                <a:gd name="T3" fmla="*/ 72 h 186"/>
                <a:gd name="T4" fmla="*/ 50 w 169"/>
                <a:gd name="T5" fmla="*/ 55 h 186"/>
                <a:gd name="T6" fmla="*/ 46 w 169"/>
                <a:gd name="T7" fmla="*/ 51 h 186"/>
                <a:gd name="T8" fmla="*/ 42 w 169"/>
                <a:gd name="T9" fmla="*/ 55 h 186"/>
                <a:gd name="T10" fmla="*/ 42 w 169"/>
                <a:gd name="T11" fmla="*/ 72 h 186"/>
                <a:gd name="T12" fmla="*/ 46 w 169"/>
                <a:gd name="T13" fmla="*/ 76 h 186"/>
                <a:gd name="T14" fmla="*/ 122 w 169"/>
                <a:gd name="T15" fmla="*/ 76 h 186"/>
                <a:gd name="T16" fmla="*/ 126 w 169"/>
                <a:gd name="T17" fmla="*/ 72 h 186"/>
                <a:gd name="T18" fmla="*/ 126 w 169"/>
                <a:gd name="T19" fmla="*/ 55 h 186"/>
                <a:gd name="T20" fmla="*/ 122 w 169"/>
                <a:gd name="T21" fmla="*/ 51 h 186"/>
                <a:gd name="T22" fmla="*/ 118 w 169"/>
                <a:gd name="T23" fmla="*/ 55 h 186"/>
                <a:gd name="T24" fmla="*/ 118 w 169"/>
                <a:gd name="T25" fmla="*/ 72 h 186"/>
                <a:gd name="T26" fmla="*/ 122 w 169"/>
                <a:gd name="T27" fmla="*/ 76 h 186"/>
                <a:gd name="T28" fmla="*/ 160 w 169"/>
                <a:gd name="T29" fmla="*/ 26 h 186"/>
                <a:gd name="T30" fmla="*/ 98 w 169"/>
                <a:gd name="T31" fmla="*/ 26 h 186"/>
                <a:gd name="T32" fmla="*/ 111 w 169"/>
                <a:gd name="T33" fmla="*/ 6 h 186"/>
                <a:gd name="T34" fmla="*/ 105 w 169"/>
                <a:gd name="T35" fmla="*/ 0 h 186"/>
                <a:gd name="T36" fmla="*/ 88 w 169"/>
                <a:gd name="T37" fmla="*/ 26 h 186"/>
                <a:gd name="T38" fmla="*/ 8 w 169"/>
                <a:gd name="T39" fmla="*/ 26 h 186"/>
                <a:gd name="T40" fmla="*/ 0 w 169"/>
                <a:gd name="T41" fmla="*/ 34 h 186"/>
                <a:gd name="T42" fmla="*/ 0 w 169"/>
                <a:gd name="T43" fmla="*/ 152 h 186"/>
                <a:gd name="T44" fmla="*/ 8 w 169"/>
                <a:gd name="T45" fmla="*/ 161 h 186"/>
                <a:gd name="T46" fmla="*/ 95 w 169"/>
                <a:gd name="T47" fmla="*/ 161 h 186"/>
                <a:gd name="T48" fmla="*/ 105 w 169"/>
                <a:gd name="T49" fmla="*/ 186 h 186"/>
                <a:gd name="T50" fmla="*/ 112 w 169"/>
                <a:gd name="T51" fmla="*/ 182 h 186"/>
                <a:gd name="T52" fmla="*/ 104 w 169"/>
                <a:gd name="T53" fmla="*/ 161 h 186"/>
                <a:gd name="T54" fmla="*/ 160 w 169"/>
                <a:gd name="T55" fmla="*/ 161 h 186"/>
                <a:gd name="T56" fmla="*/ 169 w 169"/>
                <a:gd name="T57" fmla="*/ 152 h 186"/>
                <a:gd name="T58" fmla="*/ 169 w 169"/>
                <a:gd name="T59" fmla="*/ 34 h 186"/>
                <a:gd name="T60" fmla="*/ 160 w 169"/>
                <a:gd name="T61" fmla="*/ 26 h 186"/>
                <a:gd name="T62" fmla="*/ 84 w 169"/>
                <a:gd name="T63" fmla="*/ 135 h 186"/>
                <a:gd name="T64" fmla="*/ 92 w 169"/>
                <a:gd name="T65" fmla="*/ 135 h 186"/>
                <a:gd name="T66" fmla="*/ 93 w 169"/>
                <a:gd name="T67" fmla="*/ 152 h 186"/>
                <a:gd name="T68" fmla="*/ 8 w 169"/>
                <a:gd name="T69" fmla="*/ 152 h 186"/>
                <a:gd name="T70" fmla="*/ 8 w 169"/>
                <a:gd name="T71" fmla="*/ 34 h 186"/>
                <a:gd name="T72" fmla="*/ 83 w 169"/>
                <a:gd name="T73" fmla="*/ 34 h 186"/>
                <a:gd name="T74" fmla="*/ 64 w 169"/>
                <a:gd name="T75" fmla="*/ 101 h 186"/>
                <a:gd name="T76" fmla="*/ 63 w 169"/>
                <a:gd name="T77" fmla="*/ 106 h 186"/>
                <a:gd name="T78" fmla="*/ 94 w 169"/>
                <a:gd name="T79" fmla="*/ 106 h 186"/>
                <a:gd name="T80" fmla="*/ 92 w 169"/>
                <a:gd name="T81" fmla="*/ 127 h 186"/>
                <a:gd name="T82" fmla="*/ 84 w 169"/>
                <a:gd name="T83" fmla="*/ 127 h 186"/>
                <a:gd name="T84" fmla="*/ 27 w 169"/>
                <a:gd name="T85" fmla="*/ 115 h 186"/>
                <a:gd name="T86" fmla="*/ 23 w 169"/>
                <a:gd name="T87" fmla="*/ 122 h 186"/>
                <a:gd name="T88" fmla="*/ 84 w 169"/>
                <a:gd name="T89" fmla="*/ 135 h 186"/>
                <a:gd name="T90" fmla="*/ 160 w 169"/>
                <a:gd name="T91" fmla="*/ 152 h 186"/>
                <a:gd name="T92" fmla="*/ 102 w 169"/>
                <a:gd name="T93" fmla="*/ 152 h 186"/>
                <a:gd name="T94" fmla="*/ 100 w 169"/>
                <a:gd name="T95" fmla="*/ 134 h 186"/>
                <a:gd name="T96" fmla="*/ 145 w 169"/>
                <a:gd name="T97" fmla="*/ 122 h 186"/>
                <a:gd name="T98" fmla="*/ 141 w 169"/>
                <a:gd name="T99" fmla="*/ 115 h 186"/>
                <a:gd name="T100" fmla="*/ 100 w 169"/>
                <a:gd name="T101" fmla="*/ 126 h 186"/>
                <a:gd name="T102" fmla="*/ 103 w 169"/>
                <a:gd name="T103" fmla="*/ 103 h 186"/>
                <a:gd name="T104" fmla="*/ 104 w 169"/>
                <a:gd name="T105" fmla="*/ 98 h 186"/>
                <a:gd name="T106" fmla="*/ 73 w 169"/>
                <a:gd name="T107" fmla="*/ 98 h 186"/>
                <a:gd name="T108" fmla="*/ 93 w 169"/>
                <a:gd name="T109" fmla="*/ 34 h 186"/>
                <a:gd name="T110" fmla="*/ 160 w 169"/>
                <a:gd name="T111" fmla="*/ 34 h 186"/>
                <a:gd name="T112" fmla="*/ 160 w 169"/>
                <a:gd name="T113" fmla="*/ 15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9" h="186">
                  <a:moveTo>
                    <a:pt x="46" y="76"/>
                  </a:moveTo>
                  <a:cubicBezTo>
                    <a:pt x="49" y="76"/>
                    <a:pt x="50" y="75"/>
                    <a:pt x="50" y="72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3"/>
                    <a:pt x="49" y="51"/>
                    <a:pt x="46" y="51"/>
                  </a:cubicBezTo>
                  <a:cubicBezTo>
                    <a:pt x="44" y="51"/>
                    <a:pt x="42" y="53"/>
                    <a:pt x="42" y="55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75"/>
                    <a:pt x="44" y="76"/>
                    <a:pt x="46" y="76"/>
                  </a:cubicBezTo>
                  <a:close/>
                  <a:moveTo>
                    <a:pt x="122" y="76"/>
                  </a:moveTo>
                  <a:cubicBezTo>
                    <a:pt x="125" y="76"/>
                    <a:pt x="126" y="75"/>
                    <a:pt x="126" y="72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3"/>
                    <a:pt x="125" y="51"/>
                    <a:pt x="122" y="51"/>
                  </a:cubicBezTo>
                  <a:cubicBezTo>
                    <a:pt x="120" y="51"/>
                    <a:pt x="118" y="53"/>
                    <a:pt x="118" y="55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18" y="75"/>
                    <a:pt x="120" y="76"/>
                    <a:pt x="122" y="76"/>
                  </a:cubicBezTo>
                  <a:close/>
                  <a:moveTo>
                    <a:pt x="160" y="26"/>
                  </a:moveTo>
                  <a:cubicBezTo>
                    <a:pt x="98" y="26"/>
                    <a:pt x="98" y="26"/>
                    <a:pt x="98" y="26"/>
                  </a:cubicBezTo>
                  <a:cubicBezTo>
                    <a:pt x="105" y="13"/>
                    <a:pt x="111" y="6"/>
                    <a:pt x="111" y="6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1"/>
                    <a:pt x="96" y="10"/>
                    <a:pt x="8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6"/>
                    <a:pt x="0" y="30"/>
                    <a:pt x="0" y="34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7"/>
                    <a:pt x="4" y="161"/>
                    <a:pt x="8" y="161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97" y="169"/>
                    <a:pt x="100" y="178"/>
                    <a:pt x="105" y="186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08" y="175"/>
                    <a:pt x="105" y="168"/>
                    <a:pt x="104" y="161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65" y="161"/>
                    <a:pt x="169" y="157"/>
                    <a:pt x="169" y="152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9" y="30"/>
                    <a:pt x="165" y="26"/>
                    <a:pt x="160" y="26"/>
                  </a:cubicBezTo>
                  <a:close/>
                  <a:moveTo>
                    <a:pt x="84" y="135"/>
                  </a:moveTo>
                  <a:cubicBezTo>
                    <a:pt x="87" y="135"/>
                    <a:pt x="89" y="135"/>
                    <a:pt x="92" y="135"/>
                  </a:cubicBezTo>
                  <a:cubicBezTo>
                    <a:pt x="92" y="141"/>
                    <a:pt x="92" y="146"/>
                    <a:pt x="93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75" y="51"/>
                    <a:pt x="66" y="74"/>
                    <a:pt x="64" y="101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3" y="111"/>
                    <a:pt x="92" y="118"/>
                    <a:pt x="92" y="127"/>
                  </a:cubicBezTo>
                  <a:cubicBezTo>
                    <a:pt x="89" y="127"/>
                    <a:pt x="87" y="127"/>
                    <a:pt x="84" y="127"/>
                  </a:cubicBezTo>
                  <a:cubicBezTo>
                    <a:pt x="52" y="127"/>
                    <a:pt x="27" y="115"/>
                    <a:pt x="27" y="115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4" y="123"/>
                    <a:pt x="50" y="135"/>
                    <a:pt x="84" y="135"/>
                  </a:cubicBezTo>
                  <a:close/>
                  <a:moveTo>
                    <a:pt x="160" y="152"/>
                  </a:moveTo>
                  <a:cubicBezTo>
                    <a:pt x="102" y="152"/>
                    <a:pt x="102" y="152"/>
                    <a:pt x="102" y="152"/>
                  </a:cubicBezTo>
                  <a:cubicBezTo>
                    <a:pt x="101" y="146"/>
                    <a:pt x="100" y="140"/>
                    <a:pt x="100" y="134"/>
                  </a:cubicBezTo>
                  <a:cubicBezTo>
                    <a:pt x="126" y="131"/>
                    <a:pt x="144" y="123"/>
                    <a:pt x="145" y="122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5"/>
                    <a:pt x="124" y="123"/>
                    <a:pt x="100" y="126"/>
                  </a:cubicBezTo>
                  <a:cubicBezTo>
                    <a:pt x="101" y="112"/>
                    <a:pt x="103" y="103"/>
                    <a:pt x="103" y="103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73" y="98"/>
                    <a:pt x="73" y="98"/>
                    <a:pt x="73" y="98"/>
                  </a:cubicBezTo>
                  <a:cubicBezTo>
                    <a:pt x="76" y="72"/>
                    <a:pt x="85" y="50"/>
                    <a:pt x="93" y="34"/>
                  </a:cubicBezTo>
                  <a:cubicBezTo>
                    <a:pt x="160" y="34"/>
                    <a:pt x="160" y="34"/>
                    <a:pt x="160" y="34"/>
                  </a:cubicBezTo>
                  <a:lnTo>
                    <a:pt x="160" y="1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" name="Group 33"/>
            <p:cNvGrpSpPr/>
            <p:nvPr/>
          </p:nvGrpSpPr>
          <p:grpSpPr>
            <a:xfrm>
              <a:off x="731404" y="5017002"/>
              <a:ext cx="2103935" cy="1604120"/>
              <a:chOff x="719138" y="5017002"/>
              <a:chExt cx="2103935" cy="1604120"/>
            </a:xfrm>
          </p:grpSpPr>
          <p:sp>
            <p:nvSpPr>
              <p:cNvPr id="32" name="íślíḋè-TextBox 34"/>
              <p:cNvSpPr txBox="1"/>
              <p:nvPr/>
            </p:nvSpPr>
            <p:spPr>
              <a:xfrm>
                <a:off x="749351" y="5017002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你太忙</a:t>
                </a:r>
                <a:r>
                  <a:rPr lang="zh-CN" altLang="en-US" sz="2000" b="1" dirty="0">
                    <a:solidFill>
                      <a:schemeClr val="accent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2000" b="1" dirty="0">
                    <a:solidFill>
                      <a:schemeClr val="accent1">
                        <a:lumMod val="100000"/>
                      </a:schemeClr>
                    </a:solidFill>
                  </a:rPr>
                </a:br>
                <a:endParaRPr lang="zh-CN" altLang="en-US" sz="20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íślíḋè-Rectangle 35"/>
              <p:cNvSpPr/>
              <p:nvPr/>
            </p:nvSpPr>
            <p:spPr>
              <a:xfrm>
                <a:off x="719138" y="5677342"/>
                <a:ext cx="2103935" cy="943780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/>
                  <a:t>没</a:t>
                </a:r>
                <a:r>
                  <a:rPr lang="zh-CN" altLang="en-US" sz="1400" dirty="0" smtClean="0"/>
                  <a:t>时间去拿</a:t>
                </a:r>
                <a:endParaRPr lang="zh-CN" altLang="en-US" sz="1400" dirty="0"/>
              </a:p>
            </p:txBody>
          </p:sp>
        </p:grpSp>
        <p:grpSp>
          <p:nvGrpSpPr>
            <p:cNvPr id="23" name="Group 36"/>
            <p:cNvGrpSpPr/>
            <p:nvPr/>
          </p:nvGrpSpPr>
          <p:grpSpPr>
            <a:xfrm>
              <a:off x="3618491" y="5017002"/>
              <a:ext cx="2103935" cy="1604120"/>
              <a:chOff x="719138" y="5017002"/>
              <a:chExt cx="2103935" cy="1604120"/>
            </a:xfrm>
          </p:grpSpPr>
          <p:sp>
            <p:nvSpPr>
              <p:cNvPr id="30" name="íślíḋè-TextBox 37"/>
              <p:cNvSpPr txBox="1"/>
              <p:nvPr/>
            </p:nvSpPr>
            <p:spPr>
              <a:xfrm>
                <a:off x="749351" y="5017002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快递太多</a:t>
                </a:r>
                <a:r>
                  <a:rPr lang="zh-CN" altLang="en-US" sz="2000" b="1" dirty="0">
                    <a:solidFill>
                      <a:schemeClr val="accent2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2000" b="1" dirty="0">
                    <a:solidFill>
                      <a:schemeClr val="accent2">
                        <a:lumMod val="100000"/>
                      </a:schemeClr>
                    </a:solidFill>
                  </a:rPr>
                </a:br>
                <a:endParaRPr lang="zh-CN" altLang="en-US" sz="20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íślíḋè-Rectangle 38"/>
              <p:cNvSpPr/>
              <p:nvPr/>
            </p:nvSpPr>
            <p:spPr>
              <a:xfrm>
                <a:off x="719138" y="5677342"/>
                <a:ext cx="2103935" cy="943780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 smtClean="0"/>
                  <a:t>一次拿不起</a:t>
                </a:r>
                <a:endParaRPr lang="zh-CN" altLang="en-US" sz="1400" dirty="0"/>
              </a:p>
            </p:txBody>
          </p:sp>
        </p:grpSp>
        <p:grpSp>
          <p:nvGrpSpPr>
            <p:cNvPr id="24" name="Group 48"/>
            <p:cNvGrpSpPr/>
            <p:nvPr/>
          </p:nvGrpSpPr>
          <p:grpSpPr>
            <a:xfrm>
              <a:off x="6505578" y="5017002"/>
              <a:ext cx="2103935" cy="1604120"/>
              <a:chOff x="719138" y="5017002"/>
              <a:chExt cx="2103935" cy="1604120"/>
            </a:xfrm>
          </p:grpSpPr>
          <p:sp>
            <p:nvSpPr>
              <p:cNvPr id="28" name="íślíḋè-TextBox 49"/>
              <p:cNvSpPr txBox="1"/>
              <p:nvPr/>
            </p:nvSpPr>
            <p:spPr>
              <a:xfrm>
                <a:off x="749351" y="5017002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快递点远</a:t>
                </a:r>
                <a:r>
                  <a:rPr lang="zh-CN" altLang="en-US" sz="2000" b="1" dirty="0">
                    <a:solidFill>
                      <a:schemeClr val="accent3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2000" b="1" dirty="0">
                    <a:solidFill>
                      <a:schemeClr val="accent3">
                        <a:lumMod val="100000"/>
                      </a:schemeClr>
                    </a:solidFill>
                  </a:rPr>
                </a:br>
                <a:endParaRPr lang="zh-CN" altLang="en-US" sz="2000" b="1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íślíḋè-Rectangle 50"/>
              <p:cNvSpPr/>
              <p:nvPr/>
            </p:nvSpPr>
            <p:spPr>
              <a:xfrm>
                <a:off x="719138" y="5677342"/>
                <a:ext cx="2103935" cy="943780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 smtClean="0"/>
                  <a:t>过去麻烦</a:t>
                </a:r>
                <a:endParaRPr lang="zh-CN" altLang="en-US" sz="1400" dirty="0"/>
              </a:p>
            </p:txBody>
          </p:sp>
        </p:grpSp>
        <p:grpSp>
          <p:nvGrpSpPr>
            <p:cNvPr id="25" name="Group 51"/>
            <p:cNvGrpSpPr/>
            <p:nvPr/>
          </p:nvGrpSpPr>
          <p:grpSpPr>
            <a:xfrm>
              <a:off x="9392665" y="5017002"/>
              <a:ext cx="2103935" cy="1604123"/>
              <a:chOff x="719138" y="5017002"/>
              <a:chExt cx="2103935" cy="1604123"/>
            </a:xfrm>
          </p:grpSpPr>
          <p:sp>
            <p:nvSpPr>
              <p:cNvPr id="26" name="íślíḋè-TextBox 52"/>
              <p:cNvSpPr txBox="1"/>
              <p:nvPr/>
            </p:nvSpPr>
            <p:spPr>
              <a:xfrm>
                <a:off x="749351" y="5017002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排队久</a:t>
                </a:r>
                <a:endParaRPr lang="zh-CN" altLang="en-US" sz="2000" b="1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íślíḋè-Rectangle 53"/>
              <p:cNvSpPr/>
              <p:nvPr/>
            </p:nvSpPr>
            <p:spPr>
              <a:xfrm>
                <a:off x="719138" y="5677343"/>
                <a:ext cx="2103935" cy="943782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 smtClean="0"/>
                  <a:t>懒得等</a:t>
                </a:r>
                <a:endParaRPr lang="zh-CN" altLang="en-US" sz="1400" dirty="0"/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项目介绍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88216c01-8cbc-4591-9b0f-de391bfde3cb"/>
          <p:cNvGrpSpPr>
            <a:grpSpLocks noChangeAspect="1"/>
          </p:cNvGrpSpPr>
          <p:nvPr/>
        </p:nvGrpSpPr>
        <p:grpSpPr>
          <a:xfrm>
            <a:off x="767407" y="1412776"/>
            <a:ext cx="10374223" cy="4535610"/>
            <a:chOff x="767408" y="1412776"/>
            <a:chExt cx="10374221" cy="4535609"/>
          </a:xfrm>
        </p:grpSpPr>
        <p:grpSp>
          <p:nvGrpSpPr>
            <p:cNvPr id="7" name="组合 6"/>
            <p:cNvGrpSpPr/>
            <p:nvPr/>
          </p:nvGrpSpPr>
          <p:grpSpPr>
            <a:xfrm>
              <a:off x="767408" y="1412776"/>
              <a:ext cx="5030958" cy="4535609"/>
              <a:chOff x="6581" y="980439"/>
              <a:chExt cx="6264582" cy="5647772"/>
            </a:xfrm>
          </p:grpSpPr>
          <p:sp>
            <p:nvSpPr>
              <p:cNvPr id="12" name="is1ide-Arc 11"/>
              <p:cNvSpPr/>
              <p:nvPr/>
            </p:nvSpPr>
            <p:spPr>
              <a:xfrm>
                <a:off x="1092572" y="2066431"/>
                <a:ext cx="3475787" cy="3475788"/>
              </a:xfrm>
              <a:prstGeom prst="arc">
                <a:avLst>
                  <a:gd name="adj1" fmla="val 21244691"/>
                  <a:gd name="adj2" fmla="val 15268458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s1ide-Oval 12"/>
              <p:cNvSpPr/>
              <p:nvPr/>
            </p:nvSpPr>
            <p:spPr>
              <a:xfrm>
                <a:off x="1796375" y="2770233"/>
                <a:ext cx="2068186" cy="2068186"/>
              </a:xfrm>
              <a:prstGeom prst="ellipse">
                <a:avLst/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s1ide-Arc 13"/>
              <p:cNvSpPr/>
              <p:nvPr/>
            </p:nvSpPr>
            <p:spPr>
              <a:xfrm>
                <a:off x="632483" y="1606343"/>
                <a:ext cx="4395965" cy="4395964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1ide-Oval 14"/>
              <p:cNvSpPr/>
              <p:nvPr/>
            </p:nvSpPr>
            <p:spPr>
              <a:xfrm>
                <a:off x="4036201" y="1987192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s1ide-任意多边形: 形状 36"/>
              <p:cNvSpPr/>
              <p:nvPr/>
            </p:nvSpPr>
            <p:spPr bwMode="auto">
              <a:xfrm>
                <a:off x="4256136" y="2201638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1ide-Oval 16"/>
              <p:cNvSpPr/>
              <p:nvPr/>
            </p:nvSpPr>
            <p:spPr>
              <a:xfrm>
                <a:off x="1131146" y="4589431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s1ide-任意多边形: 形状 38"/>
              <p:cNvSpPr/>
              <p:nvPr/>
            </p:nvSpPr>
            <p:spPr bwMode="auto">
              <a:xfrm>
                <a:off x="1351081" y="4803877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1ide-Arc 18"/>
              <p:cNvSpPr/>
              <p:nvPr/>
            </p:nvSpPr>
            <p:spPr>
              <a:xfrm rot="5400000">
                <a:off x="6580" y="980440"/>
                <a:ext cx="5647772" cy="5647770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s1ide-Oval 19"/>
              <p:cNvSpPr/>
              <p:nvPr/>
            </p:nvSpPr>
            <p:spPr>
              <a:xfrm>
                <a:off x="5324247" y="3456656"/>
                <a:ext cx="695337" cy="6953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1ide-任意多边形: 形状 41"/>
              <p:cNvSpPr/>
              <p:nvPr/>
            </p:nvSpPr>
            <p:spPr bwMode="auto">
              <a:xfrm>
                <a:off x="5544182" y="3671102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1ide-文本框 42"/>
              <p:cNvSpPr txBox="1"/>
              <p:nvPr/>
            </p:nvSpPr>
            <p:spPr>
              <a:xfrm>
                <a:off x="5072667" y="4151993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b="1" dirty="0"/>
                  <a:t>安全</a:t>
                </a:r>
                <a:endParaRPr lang="zh-CN" altLang="en-US" sz="1800" b="1" dirty="0"/>
              </a:p>
            </p:txBody>
          </p:sp>
          <p:sp>
            <p:nvSpPr>
              <p:cNvPr id="23" name="is1ide-文本框 43"/>
              <p:cNvSpPr txBox="1"/>
              <p:nvPr/>
            </p:nvSpPr>
            <p:spPr>
              <a:xfrm>
                <a:off x="3784621" y="2674365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b="1" dirty="0" smtClean="0"/>
                  <a:t>赚外快</a:t>
                </a:r>
                <a:endParaRPr lang="zh-CN" altLang="en-US" sz="1800" b="1" dirty="0"/>
              </a:p>
            </p:txBody>
          </p:sp>
          <p:sp>
            <p:nvSpPr>
              <p:cNvPr id="24" name="is1ide-文本框 44"/>
              <p:cNvSpPr txBox="1"/>
              <p:nvPr/>
            </p:nvSpPr>
            <p:spPr>
              <a:xfrm>
                <a:off x="879566" y="5284768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b="1" dirty="0"/>
                  <a:t>坐</a:t>
                </a:r>
                <a:r>
                  <a:rPr lang="zh-CN" altLang="en-US" b="1" dirty="0" smtClean="0"/>
                  <a:t>着拿快递</a:t>
                </a:r>
                <a:endParaRPr lang="zh-CN" altLang="en-US" sz="1800" b="1" dirty="0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664817" y="2360712"/>
              <a:ext cx="4476812" cy="2592820"/>
              <a:chOff x="1660885" y="1181844"/>
              <a:chExt cx="3114099" cy="2592820"/>
            </a:xfrm>
          </p:grpSpPr>
          <p:sp>
            <p:nvSpPr>
              <p:cNvPr id="9" name="is1ide-文本框 16"/>
              <p:cNvSpPr txBox="1"/>
              <p:nvPr/>
            </p:nvSpPr>
            <p:spPr>
              <a:xfrm>
                <a:off x="1660885" y="1815039"/>
                <a:ext cx="2171002" cy="653533"/>
              </a:xfrm>
              <a:prstGeom prst="rect">
                <a:avLst/>
              </a:prstGeom>
              <a:noFill/>
            </p:spPr>
            <p:txBody>
              <a:bodyPr wrap="square">
                <a:normAutofit fontScale="92500" lnSpcReduction="20000"/>
              </a:bodyPr>
              <a:lstStyle/>
              <a:p>
                <a:r>
                  <a:rPr lang="zh-CN" altLang="en-US" sz="2400" b="1" dirty="0"/>
                  <a:t>拿</a:t>
                </a:r>
                <a:r>
                  <a:rPr lang="zh-CN" altLang="en-US" sz="2400" b="1" dirty="0" smtClean="0"/>
                  <a:t>自己的快递顺手帮别人拿，方便并且有报酬</a:t>
                </a:r>
                <a:endParaRPr lang="zh-CN" altLang="en-US" sz="2400" b="1" dirty="0"/>
              </a:p>
            </p:txBody>
          </p:sp>
          <p:sp>
            <p:nvSpPr>
              <p:cNvPr id="10" name="is1ide-文本框 17"/>
              <p:cNvSpPr txBox="1"/>
              <p:nvPr/>
            </p:nvSpPr>
            <p:spPr>
              <a:xfrm>
                <a:off x="1703483" y="1181844"/>
                <a:ext cx="3071501" cy="51670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r>
                  <a:rPr lang="zh-CN" altLang="en-US" sz="1600" dirty="0" smtClean="0"/>
                  <a:t>不用出门，坐着等人送货上门</a:t>
                </a:r>
                <a:endParaRPr lang="zh-CN" altLang="en-US" sz="1600" dirty="0"/>
              </a:p>
            </p:txBody>
          </p:sp>
          <p:sp>
            <p:nvSpPr>
              <p:cNvPr id="11" name="is1ide-文本框 18"/>
              <p:cNvSpPr txBox="1"/>
              <p:nvPr/>
            </p:nvSpPr>
            <p:spPr>
              <a:xfrm>
                <a:off x="1660885" y="2943667"/>
                <a:ext cx="3114099" cy="830997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r>
                  <a:rPr lang="zh-CN" altLang="en-US" dirty="0" smtClean="0"/>
                  <a:t>送货员拥有对应的信用评价</a:t>
                </a:r>
                <a:endParaRPr lang="en-US" altLang="zh-CN" dirty="0" smtClean="0"/>
              </a:p>
              <a:p>
                <a:r>
                  <a:rPr lang="zh-CN" altLang="en-US" dirty="0"/>
                  <a:t>接</a:t>
                </a:r>
                <a:r>
                  <a:rPr lang="zh-CN" altLang="en-US" dirty="0" smtClean="0"/>
                  <a:t>单需要缴纳保险金</a:t>
                </a:r>
                <a:endParaRPr lang="zh-CN" altLang="en-US" dirty="0"/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6011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pPr lvl="0"/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40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使用工具</a:t>
            </a:r>
            <a:endParaRPr lang="zh-CN" altLang="en-US" sz="40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17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3" name="MH_Title"/>
            <p:cNvSpPr/>
            <p:nvPr>
              <p:custDataLst>
                <p:tags r:id="rId1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使用工具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Others_1"/>
            <p:cNvSpPr/>
            <p:nvPr>
              <p:custDataLst>
                <p:tags r:id="rId2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MH_Number"/>
            <p:cNvSpPr/>
            <p:nvPr>
              <p:custDataLst>
                <p:tags r:id="rId3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22131" y="1600200"/>
            <a:ext cx="82208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Microsoft </a:t>
            </a:r>
            <a:r>
              <a:rPr lang="en-US" altLang="zh-CN" dirty="0"/>
              <a:t>Word</a:t>
            </a:r>
            <a:r>
              <a:rPr lang="zh-CN" altLang="zh-CN" dirty="0"/>
              <a:t>（用于文档的编写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Rational</a:t>
            </a:r>
            <a:r>
              <a:rPr lang="zh-CN" altLang="zh-CN" dirty="0"/>
              <a:t>系列工具（需求分析，系统设计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Microsoft Project</a:t>
            </a:r>
            <a:r>
              <a:rPr lang="zh-CN" altLang="zh-CN" dirty="0"/>
              <a:t>（项目管理工具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Git</a:t>
            </a:r>
            <a:r>
              <a:rPr lang="zh-CN" altLang="zh-CN" dirty="0"/>
              <a:t>（配置管理工具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Axure</a:t>
            </a:r>
            <a:r>
              <a:rPr lang="en-US" altLang="zh-CN" dirty="0"/>
              <a:t> RP</a:t>
            </a:r>
            <a:r>
              <a:rPr lang="zh-CN" altLang="zh-CN" dirty="0"/>
              <a:t>（界面原型设计工具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Bugzilla</a:t>
            </a:r>
            <a:r>
              <a:rPr lang="zh-CN" altLang="zh-CN" dirty="0"/>
              <a:t>（缺陷跟踪系统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HP UFT</a:t>
            </a:r>
            <a:r>
              <a:rPr lang="zh-CN" altLang="zh-CN" dirty="0"/>
              <a:t>（功能测试工具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SQLite</a:t>
            </a:r>
            <a:r>
              <a:rPr lang="zh-CN" altLang="zh-CN" dirty="0"/>
              <a:t>数据库（用于用户信息以及商单的存储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 smtClean="0"/>
              <a:t>  Java </a:t>
            </a:r>
            <a:r>
              <a:rPr lang="zh-CN" altLang="zh-CN" dirty="0"/>
              <a:t>以及</a:t>
            </a:r>
            <a:r>
              <a:rPr lang="en-US" altLang="zh-CN" dirty="0"/>
              <a:t>android </a:t>
            </a:r>
            <a:r>
              <a:rPr lang="en-US" altLang="zh-CN" dirty="0" err="1"/>
              <a:t>sdk</a:t>
            </a:r>
            <a:r>
              <a:rPr lang="zh-CN" altLang="zh-CN" dirty="0"/>
              <a:t>（开发工具）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58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40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任务分配</a:t>
            </a:r>
            <a:endParaRPr lang="zh-CN" altLang="en-US" sz="40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Title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10521" y="3657600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任务分配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00e6aa4c-33c1-4c4c-8d0d-59f2d3a7bcb8"/>
          <p:cNvGrpSpPr>
            <a:grpSpLocks noChangeAspect="1"/>
          </p:cNvGrpSpPr>
          <p:nvPr/>
        </p:nvGrpSpPr>
        <p:grpSpPr>
          <a:xfrm>
            <a:off x="626865" y="1950720"/>
            <a:ext cx="10938270" cy="4132700"/>
            <a:chOff x="1070860" y="1684506"/>
            <a:chExt cx="10298320" cy="3890914"/>
          </a:xfrm>
        </p:grpSpPr>
        <p:cxnSp>
          <p:nvCxnSpPr>
            <p:cNvPr id="7" name="íṡľíḍè-Straight Connector 6"/>
            <p:cNvCxnSpPr/>
            <p:nvPr/>
          </p:nvCxnSpPr>
          <p:spPr>
            <a:xfrm rot="18900000">
              <a:off x="3778822" y="4448489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íṡľíḍè-Straight Connector 7"/>
            <p:cNvCxnSpPr/>
            <p:nvPr/>
          </p:nvCxnSpPr>
          <p:spPr>
            <a:xfrm>
              <a:off x="4890458" y="3982484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íṡľíḍè-Straight Connector 8"/>
            <p:cNvCxnSpPr/>
            <p:nvPr/>
          </p:nvCxnSpPr>
          <p:spPr>
            <a:xfrm>
              <a:off x="7096370" y="3061260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íṡľíḍè-Straight Connector 9"/>
            <p:cNvCxnSpPr/>
            <p:nvPr/>
          </p:nvCxnSpPr>
          <p:spPr>
            <a:xfrm rot="18900000">
              <a:off x="5990042" y="3524227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íṡľíḍè-Straight Connector 10"/>
            <p:cNvCxnSpPr/>
            <p:nvPr/>
          </p:nvCxnSpPr>
          <p:spPr>
            <a:xfrm flipV="1">
              <a:off x="8400256" y="1916832"/>
              <a:ext cx="1130464" cy="1130464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4533016" y="3655582"/>
              <a:ext cx="653802" cy="653803"/>
              <a:chOff x="5675954" y="2249137"/>
              <a:chExt cx="648072" cy="648072"/>
            </a:xfrm>
          </p:grpSpPr>
          <p:sp>
            <p:nvSpPr>
              <p:cNvPr id="40" name="íṡľíḍè-Oval 39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5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ṡľíḍè-任意多边形: 形状 15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719417" y="2739332"/>
              <a:ext cx="653802" cy="653803"/>
              <a:chOff x="7442747" y="2249137"/>
              <a:chExt cx="648072" cy="648072"/>
            </a:xfrm>
          </p:grpSpPr>
          <p:sp>
            <p:nvSpPr>
              <p:cNvPr id="38" name="íṡľíḍè-Oval 37"/>
              <p:cNvSpPr/>
              <p:nvPr/>
            </p:nvSpPr>
            <p:spPr>
              <a:xfrm>
                <a:off x="7442747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ľíḍè-任意多边形: 形状 18"/>
              <p:cNvSpPr/>
              <p:nvPr/>
            </p:nvSpPr>
            <p:spPr bwMode="auto">
              <a:xfrm>
                <a:off x="7576637" y="2390028"/>
                <a:ext cx="380293" cy="366291"/>
              </a:xfrm>
              <a:custGeom>
                <a:avLst/>
                <a:gdLst>
                  <a:gd name="connsiteX0" fmla="*/ 304701 w 609473"/>
                  <a:gd name="connsiteY0" fmla="*/ 381618 h 587034"/>
                  <a:gd name="connsiteX1" fmla="*/ 325879 w 609473"/>
                  <a:gd name="connsiteY1" fmla="*/ 394101 h 587034"/>
                  <a:gd name="connsiteX2" fmla="*/ 309542 w 609473"/>
                  <a:gd name="connsiteY2" fmla="*/ 410914 h 587034"/>
                  <a:gd name="connsiteX3" fmla="*/ 331022 w 609473"/>
                  <a:gd name="connsiteY3" fmla="*/ 433867 h 587034"/>
                  <a:gd name="connsiteX4" fmla="*/ 312466 w 609473"/>
                  <a:gd name="connsiteY4" fmla="*/ 468800 h 587034"/>
                  <a:gd name="connsiteX5" fmla="*/ 294112 w 609473"/>
                  <a:gd name="connsiteY5" fmla="*/ 468096 h 587034"/>
                  <a:gd name="connsiteX6" fmla="*/ 278380 w 609473"/>
                  <a:gd name="connsiteY6" fmla="*/ 432055 h 587034"/>
                  <a:gd name="connsiteX7" fmla="*/ 299861 w 609473"/>
                  <a:gd name="connsiteY7" fmla="*/ 410612 h 587034"/>
                  <a:gd name="connsiteX8" fmla="*/ 284028 w 609473"/>
                  <a:gd name="connsiteY8" fmla="*/ 393397 h 587034"/>
                  <a:gd name="connsiteX9" fmla="*/ 224835 w 609473"/>
                  <a:gd name="connsiteY9" fmla="*/ 380559 h 587034"/>
                  <a:gd name="connsiteX10" fmla="*/ 283211 w 609473"/>
                  <a:gd name="connsiteY10" fmla="*/ 483344 h 587034"/>
                  <a:gd name="connsiteX11" fmla="*/ 305190 w 609473"/>
                  <a:gd name="connsiteY11" fmla="*/ 499753 h 587034"/>
                  <a:gd name="connsiteX12" fmla="*/ 327069 w 609473"/>
                  <a:gd name="connsiteY12" fmla="*/ 483646 h 587034"/>
                  <a:gd name="connsiteX13" fmla="*/ 387865 w 609473"/>
                  <a:gd name="connsiteY13" fmla="*/ 380861 h 587034"/>
                  <a:gd name="connsiteX14" fmla="*/ 498972 w 609473"/>
                  <a:gd name="connsiteY14" fmla="*/ 386700 h 587034"/>
                  <a:gd name="connsiteX15" fmla="*/ 581344 w 609473"/>
                  <a:gd name="connsiteY15" fmla="*/ 414485 h 587034"/>
                  <a:gd name="connsiteX16" fmla="*/ 609473 w 609473"/>
                  <a:gd name="connsiteY16" fmla="*/ 494820 h 587034"/>
                  <a:gd name="connsiteX17" fmla="*/ 609473 w 609473"/>
                  <a:gd name="connsiteY17" fmla="*/ 529048 h 587034"/>
                  <a:gd name="connsiteX18" fmla="*/ 551399 w 609473"/>
                  <a:gd name="connsiteY18" fmla="*/ 587034 h 587034"/>
                  <a:gd name="connsiteX19" fmla="*/ 58074 w 609473"/>
                  <a:gd name="connsiteY19" fmla="*/ 587034 h 587034"/>
                  <a:gd name="connsiteX20" fmla="*/ 0 w 609473"/>
                  <a:gd name="connsiteY20" fmla="*/ 529048 h 587034"/>
                  <a:gd name="connsiteX21" fmla="*/ 0 w 609473"/>
                  <a:gd name="connsiteY21" fmla="*/ 494820 h 587034"/>
                  <a:gd name="connsiteX22" fmla="*/ 28129 w 609473"/>
                  <a:gd name="connsiteY22" fmla="*/ 414485 h 587034"/>
                  <a:gd name="connsiteX23" fmla="*/ 110501 w 609473"/>
                  <a:gd name="connsiteY23" fmla="*/ 386700 h 587034"/>
                  <a:gd name="connsiteX24" fmla="*/ 316407 w 609473"/>
                  <a:gd name="connsiteY24" fmla="*/ 206077 h 587034"/>
                  <a:gd name="connsiteX25" fmla="*/ 316407 w 609473"/>
                  <a:gd name="connsiteY25" fmla="*/ 272924 h 587034"/>
                  <a:gd name="connsiteX26" fmla="*/ 335965 w 609473"/>
                  <a:gd name="connsiteY26" fmla="*/ 266783 h 587034"/>
                  <a:gd name="connsiteX27" fmla="*/ 346551 w 609473"/>
                  <a:gd name="connsiteY27" fmla="*/ 239602 h 587034"/>
                  <a:gd name="connsiteX28" fmla="*/ 336570 w 609473"/>
                  <a:gd name="connsiteY28" fmla="*/ 216346 h 587034"/>
                  <a:gd name="connsiteX29" fmla="*/ 316407 w 609473"/>
                  <a:gd name="connsiteY29" fmla="*/ 206077 h 587034"/>
                  <a:gd name="connsiteX30" fmla="*/ 299872 w 609473"/>
                  <a:gd name="connsiteY30" fmla="*/ 94230 h 587034"/>
                  <a:gd name="connsiteX31" fmla="*/ 277793 w 609473"/>
                  <a:gd name="connsiteY31" fmla="*/ 102183 h 587034"/>
                  <a:gd name="connsiteX32" fmla="*/ 270534 w 609473"/>
                  <a:gd name="connsiteY32" fmla="*/ 122922 h 587034"/>
                  <a:gd name="connsiteX33" fmla="*/ 281322 w 609473"/>
                  <a:gd name="connsiteY33" fmla="*/ 145674 h 587034"/>
                  <a:gd name="connsiteX34" fmla="*/ 299872 w 609473"/>
                  <a:gd name="connsiteY34" fmla="*/ 154231 h 587034"/>
                  <a:gd name="connsiteX35" fmla="*/ 316407 w 609473"/>
                  <a:gd name="connsiteY35" fmla="*/ 42585 h 587034"/>
                  <a:gd name="connsiteX36" fmla="*/ 316407 w 609473"/>
                  <a:gd name="connsiteY36" fmla="*/ 56478 h 587034"/>
                  <a:gd name="connsiteX37" fmla="*/ 360061 w 609473"/>
                  <a:gd name="connsiteY37" fmla="*/ 70169 h 587034"/>
                  <a:gd name="connsiteX38" fmla="*/ 389904 w 609473"/>
                  <a:gd name="connsiteY38" fmla="*/ 129465 h 587034"/>
                  <a:gd name="connsiteX39" fmla="*/ 344837 w 609473"/>
                  <a:gd name="connsiteY39" fmla="*/ 129465 h 587034"/>
                  <a:gd name="connsiteX40" fmla="*/ 339797 w 609473"/>
                  <a:gd name="connsiteY40" fmla="*/ 107217 h 587034"/>
                  <a:gd name="connsiteX41" fmla="*/ 316407 w 609473"/>
                  <a:gd name="connsiteY41" fmla="*/ 93928 h 587034"/>
                  <a:gd name="connsiteX42" fmla="*/ 316407 w 609473"/>
                  <a:gd name="connsiteY42" fmla="*/ 159063 h 587034"/>
                  <a:gd name="connsiteX43" fmla="*/ 371050 w 609473"/>
                  <a:gd name="connsiteY43" fmla="*/ 183829 h 587034"/>
                  <a:gd name="connsiteX44" fmla="*/ 394037 w 609473"/>
                  <a:gd name="connsiteY44" fmla="*/ 234467 h 587034"/>
                  <a:gd name="connsiteX45" fmla="*/ 362380 w 609473"/>
                  <a:gd name="connsiteY45" fmla="*/ 297086 h 587034"/>
                  <a:gd name="connsiteX46" fmla="*/ 316407 w 609473"/>
                  <a:gd name="connsiteY46" fmla="*/ 311079 h 587034"/>
                  <a:gd name="connsiteX47" fmla="*/ 316407 w 609473"/>
                  <a:gd name="connsiteY47" fmla="*/ 318328 h 587034"/>
                  <a:gd name="connsiteX48" fmla="*/ 445959 w 609473"/>
                  <a:gd name="connsiteY48" fmla="*/ 180507 h 587034"/>
                  <a:gd name="connsiteX49" fmla="*/ 316407 w 609473"/>
                  <a:gd name="connsiteY49" fmla="*/ 42585 h 587034"/>
                  <a:gd name="connsiteX50" fmla="*/ 299872 w 609473"/>
                  <a:gd name="connsiteY50" fmla="*/ 42484 h 587034"/>
                  <a:gd name="connsiteX51" fmla="*/ 168808 w 609473"/>
                  <a:gd name="connsiteY51" fmla="*/ 180507 h 587034"/>
                  <a:gd name="connsiteX52" fmla="*/ 299872 w 609473"/>
                  <a:gd name="connsiteY52" fmla="*/ 318428 h 587034"/>
                  <a:gd name="connsiteX53" fmla="*/ 299872 w 609473"/>
                  <a:gd name="connsiteY53" fmla="*/ 311381 h 587034"/>
                  <a:gd name="connsiteX54" fmla="*/ 249564 w 609473"/>
                  <a:gd name="connsiteY54" fmla="*/ 296683 h 587034"/>
                  <a:gd name="connsiteX55" fmla="*/ 220729 w 609473"/>
                  <a:gd name="connsiteY55" fmla="*/ 229635 h 587034"/>
                  <a:gd name="connsiteX56" fmla="*/ 266904 w 609473"/>
                  <a:gd name="connsiteY56" fmla="*/ 229635 h 587034"/>
                  <a:gd name="connsiteX57" fmla="*/ 273659 w 609473"/>
                  <a:gd name="connsiteY57" fmla="*/ 258528 h 587034"/>
                  <a:gd name="connsiteX58" fmla="*/ 299872 w 609473"/>
                  <a:gd name="connsiteY58" fmla="*/ 273428 h 587034"/>
                  <a:gd name="connsiteX59" fmla="*/ 299872 w 609473"/>
                  <a:gd name="connsiteY59" fmla="*/ 200440 h 587034"/>
                  <a:gd name="connsiteX60" fmla="*/ 285959 w 609473"/>
                  <a:gd name="connsiteY60" fmla="*/ 196312 h 587034"/>
                  <a:gd name="connsiteX61" fmla="*/ 239784 w 609473"/>
                  <a:gd name="connsiteY61" fmla="*/ 169634 h 587034"/>
                  <a:gd name="connsiteX62" fmla="*/ 226375 w 609473"/>
                  <a:gd name="connsiteY62" fmla="*/ 128459 h 587034"/>
                  <a:gd name="connsiteX63" fmla="*/ 231618 w 609473"/>
                  <a:gd name="connsiteY63" fmla="*/ 99566 h 587034"/>
                  <a:gd name="connsiteX64" fmla="*/ 246237 w 609473"/>
                  <a:gd name="connsiteY64" fmla="*/ 77115 h 587034"/>
                  <a:gd name="connsiteX65" fmla="*/ 273256 w 609473"/>
                  <a:gd name="connsiteY65" fmla="*/ 60404 h 587034"/>
                  <a:gd name="connsiteX66" fmla="*/ 299872 w 609473"/>
                  <a:gd name="connsiteY66" fmla="*/ 56075 h 587034"/>
                  <a:gd name="connsiteX67" fmla="*/ 307333 w 609473"/>
                  <a:gd name="connsiteY67" fmla="*/ 0 h 587034"/>
                  <a:gd name="connsiteX68" fmla="*/ 488101 w 609473"/>
                  <a:gd name="connsiteY68" fmla="*/ 180507 h 587034"/>
                  <a:gd name="connsiteX69" fmla="*/ 307333 w 609473"/>
                  <a:gd name="connsiteY69" fmla="*/ 361013 h 587034"/>
                  <a:gd name="connsiteX70" fmla="*/ 126665 w 609473"/>
                  <a:gd name="connsiteY70" fmla="*/ 180507 h 587034"/>
                  <a:gd name="connsiteX71" fmla="*/ 307333 w 609473"/>
                  <a:gd name="connsiteY71" fmla="*/ 0 h 58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09473" h="587034">
                    <a:moveTo>
                      <a:pt x="304701" y="381618"/>
                    </a:moveTo>
                    <a:lnTo>
                      <a:pt x="325879" y="394101"/>
                    </a:lnTo>
                    <a:lnTo>
                      <a:pt x="309542" y="410914"/>
                    </a:lnTo>
                    <a:lnTo>
                      <a:pt x="331022" y="433867"/>
                    </a:lnTo>
                    <a:lnTo>
                      <a:pt x="312466" y="468800"/>
                    </a:lnTo>
                    <a:cubicBezTo>
                      <a:pt x="307021" y="479069"/>
                      <a:pt x="298751" y="478767"/>
                      <a:pt x="294112" y="468096"/>
                    </a:cubicBezTo>
                    <a:lnTo>
                      <a:pt x="278380" y="432055"/>
                    </a:lnTo>
                    <a:lnTo>
                      <a:pt x="299861" y="410612"/>
                    </a:lnTo>
                    <a:lnTo>
                      <a:pt x="284028" y="393397"/>
                    </a:lnTo>
                    <a:close/>
                    <a:moveTo>
                      <a:pt x="224835" y="380559"/>
                    </a:moveTo>
                    <a:lnTo>
                      <a:pt x="283211" y="483344"/>
                    </a:lnTo>
                    <a:cubicBezTo>
                      <a:pt x="289260" y="493914"/>
                      <a:pt x="297024" y="499753"/>
                      <a:pt x="305190" y="499753"/>
                    </a:cubicBezTo>
                    <a:cubicBezTo>
                      <a:pt x="313155" y="499753"/>
                      <a:pt x="320919" y="494015"/>
                      <a:pt x="327069" y="483646"/>
                    </a:cubicBezTo>
                    <a:lnTo>
                      <a:pt x="387865" y="380861"/>
                    </a:lnTo>
                    <a:lnTo>
                      <a:pt x="498972" y="386700"/>
                    </a:lnTo>
                    <a:cubicBezTo>
                      <a:pt x="529521" y="388311"/>
                      <a:pt x="565716" y="400492"/>
                      <a:pt x="581344" y="414485"/>
                    </a:cubicBezTo>
                    <a:cubicBezTo>
                      <a:pt x="597072" y="428679"/>
                      <a:pt x="609473" y="464015"/>
                      <a:pt x="609473" y="494820"/>
                    </a:cubicBezTo>
                    <a:lnTo>
                      <a:pt x="609473" y="529048"/>
                    </a:lnTo>
                    <a:cubicBezTo>
                      <a:pt x="609473" y="561061"/>
                      <a:pt x="583360" y="587034"/>
                      <a:pt x="551399" y="587034"/>
                    </a:cubicBezTo>
                    <a:lnTo>
                      <a:pt x="58074" y="587034"/>
                    </a:lnTo>
                    <a:cubicBezTo>
                      <a:pt x="26012" y="587034"/>
                      <a:pt x="0" y="561061"/>
                      <a:pt x="0" y="529048"/>
                    </a:cubicBezTo>
                    <a:lnTo>
                      <a:pt x="0" y="494820"/>
                    </a:lnTo>
                    <a:cubicBezTo>
                      <a:pt x="0" y="464015"/>
                      <a:pt x="12401" y="428679"/>
                      <a:pt x="28129" y="414485"/>
                    </a:cubicBezTo>
                    <a:cubicBezTo>
                      <a:pt x="43757" y="400492"/>
                      <a:pt x="79851" y="388311"/>
                      <a:pt x="110501" y="386700"/>
                    </a:cubicBezTo>
                    <a:close/>
                    <a:moveTo>
                      <a:pt x="316407" y="206077"/>
                    </a:moveTo>
                    <a:lnTo>
                      <a:pt x="316407" y="272924"/>
                    </a:lnTo>
                    <a:cubicBezTo>
                      <a:pt x="325379" y="271817"/>
                      <a:pt x="331832" y="269703"/>
                      <a:pt x="335965" y="266783"/>
                    </a:cubicBezTo>
                    <a:cubicBezTo>
                      <a:pt x="343023" y="261548"/>
                      <a:pt x="346551" y="252488"/>
                      <a:pt x="346551" y="239602"/>
                    </a:cubicBezTo>
                    <a:cubicBezTo>
                      <a:pt x="346551" y="229736"/>
                      <a:pt x="343224" y="222084"/>
                      <a:pt x="336570" y="216346"/>
                    </a:cubicBezTo>
                    <a:cubicBezTo>
                      <a:pt x="332638" y="213024"/>
                      <a:pt x="325884" y="209601"/>
                      <a:pt x="316407" y="206077"/>
                    </a:cubicBezTo>
                    <a:close/>
                    <a:moveTo>
                      <a:pt x="299872" y="94230"/>
                    </a:moveTo>
                    <a:cubicBezTo>
                      <a:pt x="289891" y="94431"/>
                      <a:pt x="282531" y="97149"/>
                      <a:pt x="277793" y="102183"/>
                    </a:cubicBezTo>
                    <a:cubicBezTo>
                      <a:pt x="272954" y="107317"/>
                      <a:pt x="270534" y="114163"/>
                      <a:pt x="270534" y="122922"/>
                    </a:cubicBezTo>
                    <a:cubicBezTo>
                      <a:pt x="270534" y="132586"/>
                      <a:pt x="274163" y="140137"/>
                      <a:pt x="281322" y="145674"/>
                    </a:cubicBezTo>
                    <a:cubicBezTo>
                      <a:pt x="285354" y="148795"/>
                      <a:pt x="291504" y="151613"/>
                      <a:pt x="299872" y="154231"/>
                    </a:cubicBezTo>
                    <a:close/>
                    <a:moveTo>
                      <a:pt x="316407" y="42585"/>
                    </a:moveTo>
                    <a:lnTo>
                      <a:pt x="316407" y="56478"/>
                    </a:lnTo>
                    <a:cubicBezTo>
                      <a:pt x="334957" y="57887"/>
                      <a:pt x="349576" y="62518"/>
                      <a:pt x="360061" y="70169"/>
                    </a:cubicBezTo>
                    <a:cubicBezTo>
                      <a:pt x="379318" y="82350"/>
                      <a:pt x="389198" y="102082"/>
                      <a:pt x="389904" y="129465"/>
                    </a:cubicBezTo>
                    <a:lnTo>
                      <a:pt x="344837" y="129465"/>
                    </a:lnTo>
                    <a:cubicBezTo>
                      <a:pt x="344031" y="119297"/>
                      <a:pt x="342317" y="111948"/>
                      <a:pt x="339797" y="107217"/>
                    </a:cubicBezTo>
                    <a:cubicBezTo>
                      <a:pt x="335562" y="99163"/>
                      <a:pt x="327698" y="94733"/>
                      <a:pt x="316407" y="93928"/>
                    </a:cubicBezTo>
                    <a:lnTo>
                      <a:pt x="316407" y="159063"/>
                    </a:lnTo>
                    <a:cubicBezTo>
                      <a:pt x="343527" y="168426"/>
                      <a:pt x="361674" y="176681"/>
                      <a:pt x="371050" y="183829"/>
                    </a:cubicBezTo>
                    <a:cubicBezTo>
                      <a:pt x="386375" y="195809"/>
                      <a:pt x="394037" y="212722"/>
                      <a:pt x="394037" y="234467"/>
                    </a:cubicBezTo>
                    <a:cubicBezTo>
                      <a:pt x="394037" y="263159"/>
                      <a:pt x="383451" y="284099"/>
                      <a:pt x="362380" y="297086"/>
                    </a:cubicBezTo>
                    <a:cubicBezTo>
                      <a:pt x="349475" y="305039"/>
                      <a:pt x="334151" y="309670"/>
                      <a:pt x="316407" y="311079"/>
                    </a:cubicBezTo>
                    <a:lnTo>
                      <a:pt x="316407" y="318328"/>
                    </a:lnTo>
                    <a:cubicBezTo>
                      <a:pt x="388593" y="313697"/>
                      <a:pt x="445959" y="253696"/>
                      <a:pt x="445959" y="180507"/>
                    </a:cubicBezTo>
                    <a:cubicBezTo>
                      <a:pt x="445959" y="107217"/>
                      <a:pt x="388593" y="47316"/>
                      <a:pt x="316407" y="42585"/>
                    </a:cubicBezTo>
                    <a:close/>
                    <a:moveTo>
                      <a:pt x="299872" y="42484"/>
                    </a:moveTo>
                    <a:cubicBezTo>
                      <a:pt x="226980" y="46410"/>
                      <a:pt x="168808" y="106713"/>
                      <a:pt x="168808" y="180507"/>
                    </a:cubicBezTo>
                    <a:cubicBezTo>
                      <a:pt x="168808" y="254199"/>
                      <a:pt x="226980" y="314502"/>
                      <a:pt x="299872" y="318428"/>
                    </a:cubicBezTo>
                    <a:lnTo>
                      <a:pt x="299872" y="311381"/>
                    </a:lnTo>
                    <a:cubicBezTo>
                      <a:pt x="277390" y="308864"/>
                      <a:pt x="260553" y="303931"/>
                      <a:pt x="249564" y="296683"/>
                    </a:cubicBezTo>
                    <a:cubicBezTo>
                      <a:pt x="230005" y="283596"/>
                      <a:pt x="220427" y="261246"/>
                      <a:pt x="220729" y="229635"/>
                    </a:cubicBezTo>
                    <a:lnTo>
                      <a:pt x="266904" y="229635"/>
                    </a:lnTo>
                    <a:cubicBezTo>
                      <a:pt x="268518" y="244031"/>
                      <a:pt x="270736" y="253696"/>
                      <a:pt x="273659" y="258528"/>
                    </a:cubicBezTo>
                    <a:cubicBezTo>
                      <a:pt x="278095" y="266179"/>
                      <a:pt x="286867" y="271112"/>
                      <a:pt x="299872" y="273428"/>
                    </a:cubicBezTo>
                    <a:lnTo>
                      <a:pt x="299872" y="200440"/>
                    </a:lnTo>
                    <a:lnTo>
                      <a:pt x="285959" y="196312"/>
                    </a:lnTo>
                    <a:cubicBezTo>
                      <a:pt x="264182" y="189970"/>
                      <a:pt x="248757" y="181010"/>
                      <a:pt x="239784" y="169634"/>
                    </a:cubicBezTo>
                    <a:cubicBezTo>
                      <a:pt x="230811" y="158258"/>
                      <a:pt x="226375" y="144466"/>
                      <a:pt x="226375" y="128459"/>
                    </a:cubicBezTo>
                    <a:cubicBezTo>
                      <a:pt x="226375" y="117787"/>
                      <a:pt x="228089" y="108223"/>
                      <a:pt x="231618" y="99566"/>
                    </a:cubicBezTo>
                    <a:cubicBezTo>
                      <a:pt x="235046" y="90908"/>
                      <a:pt x="239986" y="83357"/>
                      <a:pt x="246237" y="77115"/>
                    </a:cubicBezTo>
                    <a:cubicBezTo>
                      <a:pt x="254302" y="69062"/>
                      <a:pt x="263376" y="63424"/>
                      <a:pt x="273256" y="60404"/>
                    </a:cubicBezTo>
                    <a:cubicBezTo>
                      <a:pt x="279406" y="58390"/>
                      <a:pt x="288177" y="56981"/>
                      <a:pt x="299872" y="56075"/>
                    </a:cubicBezTo>
                    <a:close/>
                    <a:moveTo>
                      <a:pt x="307333" y="0"/>
                    </a:moveTo>
                    <a:cubicBezTo>
                      <a:pt x="407043" y="0"/>
                      <a:pt x="488101" y="80941"/>
                      <a:pt x="488101" y="180507"/>
                    </a:cubicBezTo>
                    <a:cubicBezTo>
                      <a:pt x="488101" y="279971"/>
                      <a:pt x="407043" y="361013"/>
                      <a:pt x="307333" y="361013"/>
                    </a:cubicBezTo>
                    <a:cubicBezTo>
                      <a:pt x="207724" y="361013"/>
                      <a:pt x="126665" y="279971"/>
                      <a:pt x="126665" y="180507"/>
                    </a:cubicBezTo>
                    <a:cubicBezTo>
                      <a:pt x="126665" y="80941"/>
                      <a:pt x="207724" y="0"/>
                      <a:pt x="3073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109954" y="2739332"/>
              <a:ext cx="653802" cy="653803"/>
              <a:chOff x="4792557" y="2249137"/>
              <a:chExt cx="648072" cy="648072"/>
            </a:xfrm>
          </p:grpSpPr>
          <p:sp>
            <p:nvSpPr>
              <p:cNvPr id="36" name="íṡľíḍè-Oval 35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ṡľíḍè-任意多边形: 形状 21"/>
              <p:cNvSpPr/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655322" y="4579844"/>
              <a:ext cx="653802" cy="653803"/>
              <a:chOff x="3909160" y="2249137"/>
              <a:chExt cx="648072" cy="648072"/>
            </a:xfrm>
          </p:grpSpPr>
          <p:sp>
            <p:nvSpPr>
              <p:cNvPr id="34" name="íṡľíḍè-Oval 33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ṡľíḍè-任意多边形: 形状 24"/>
              <p:cNvSpPr/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070860" y="4372502"/>
              <a:ext cx="2374396" cy="926247"/>
              <a:chOff x="251866" y="1846599"/>
              <a:chExt cx="3288629" cy="926247"/>
            </a:xfrm>
          </p:grpSpPr>
          <p:sp>
            <p:nvSpPr>
              <p:cNvPr id="32" name="íṡľíḍè-文本框 26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 smtClean="0"/>
                  <a:t>孔宇洋</a:t>
                </a:r>
                <a:endParaRPr lang="zh-CN" altLang="en-US" sz="1400" dirty="0"/>
              </a:p>
            </p:txBody>
          </p:sp>
          <p:sp>
            <p:nvSpPr>
              <p:cNvPr id="33" name="íṡľíḍè-Rectangle 32"/>
              <p:cNvSpPr/>
              <p:nvPr/>
            </p:nvSpPr>
            <p:spPr>
              <a:xfrm>
                <a:off x="251866" y="184659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6"/>
                    </a:solidFill>
                  </a:rPr>
                  <a:t>项目计划</a:t>
                </a:r>
                <a:endParaRPr lang="zh-CN" altLang="en-US" sz="2000" b="1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8965487" y="3060772"/>
              <a:ext cx="2403693" cy="926247"/>
              <a:chOff x="251866" y="2202199"/>
              <a:chExt cx="3288629" cy="926247"/>
            </a:xfrm>
          </p:grpSpPr>
          <p:sp>
            <p:nvSpPr>
              <p:cNvPr id="30" name="íṡľíḍè-TextBox 29"/>
              <p:cNvSpPr txBox="1"/>
              <p:nvPr/>
            </p:nvSpPr>
            <p:spPr>
              <a:xfrm>
                <a:off x="251866" y="26508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 smtClean="0"/>
                  <a:t>孔宇洋</a:t>
                </a:r>
                <a:endParaRPr lang="zh-CN" altLang="en-US" sz="1400" dirty="0"/>
              </a:p>
            </p:txBody>
          </p:sp>
          <p:sp>
            <p:nvSpPr>
              <p:cNvPr id="31" name="íṡľíḍè-Rectangle 30"/>
              <p:cNvSpPr/>
              <p:nvPr/>
            </p:nvSpPr>
            <p:spPr>
              <a:xfrm>
                <a:off x="251866" y="220219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1"/>
                    </a:solidFill>
                  </a:rPr>
                  <a:t>项目总结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859120" y="1684506"/>
              <a:ext cx="2374396" cy="926247"/>
              <a:chOff x="251866" y="1846599"/>
              <a:chExt cx="3288629" cy="926247"/>
            </a:xfrm>
          </p:grpSpPr>
          <p:sp>
            <p:nvSpPr>
              <p:cNvPr id="28" name="íṡľíḍè-文本框 32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 smtClean="0"/>
                  <a:t>全体</a:t>
                </a:r>
                <a:endParaRPr lang="zh-CN" altLang="en-US" sz="1400" dirty="0"/>
              </a:p>
            </p:txBody>
          </p:sp>
          <p:sp>
            <p:nvSpPr>
              <p:cNvPr id="29" name="íṡľíḍè-Rectangle 28"/>
              <p:cNvSpPr/>
              <p:nvPr/>
            </p:nvSpPr>
            <p:spPr>
              <a:xfrm>
                <a:off x="251866" y="184659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2"/>
                    </a:solidFill>
                  </a:rPr>
                  <a:t>代码清单及项目测试</a:t>
                </a:r>
                <a:endParaRPr lang="zh-CN" altLang="en-US" sz="20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999404" y="4649173"/>
              <a:ext cx="2374396" cy="926247"/>
              <a:chOff x="251866" y="2202199"/>
              <a:chExt cx="3288629" cy="926247"/>
            </a:xfrm>
          </p:grpSpPr>
          <p:sp>
            <p:nvSpPr>
              <p:cNvPr id="26" name="íṡľíḍè-文本框 35"/>
              <p:cNvSpPr txBox="1"/>
              <p:nvPr/>
            </p:nvSpPr>
            <p:spPr>
              <a:xfrm>
                <a:off x="251866" y="26508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 smtClean="0"/>
                  <a:t>全体</a:t>
                </a:r>
                <a:endParaRPr lang="zh-CN" altLang="en-US" sz="1400" dirty="0"/>
              </a:p>
            </p:txBody>
          </p:sp>
          <p:sp>
            <p:nvSpPr>
              <p:cNvPr id="27" name="íṡľíḍè-Rectangle 26"/>
              <p:cNvSpPr/>
              <p:nvPr/>
            </p:nvSpPr>
            <p:spPr>
              <a:xfrm>
                <a:off x="251866" y="220219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4"/>
                    </a:solidFill>
                  </a:rPr>
                  <a:t>设计报告</a:t>
                </a:r>
                <a:endParaRPr lang="zh-CN" altLang="en-US" sz="2000" b="1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5859701" y="3655582"/>
              <a:ext cx="653802" cy="653803"/>
              <a:chOff x="5675954" y="2249137"/>
              <a:chExt cx="648072" cy="648072"/>
            </a:xfrm>
          </p:grpSpPr>
          <p:sp>
            <p:nvSpPr>
              <p:cNvPr id="24" name="íṡľíḍè-Oval 23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ṡľíḍè-任意多边形: 形状 45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672719" y="2592057"/>
              <a:ext cx="2374396" cy="926247"/>
              <a:chOff x="251866" y="1846599"/>
              <a:chExt cx="3288629" cy="926247"/>
            </a:xfrm>
          </p:grpSpPr>
          <p:sp>
            <p:nvSpPr>
              <p:cNvPr id="22" name="íṡľíḍè-文本框 47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 smtClean="0"/>
                  <a:t>马之骋 李文轩</a:t>
                </a:r>
                <a:endParaRPr lang="zh-CN" altLang="en-US" sz="1400" dirty="0"/>
              </a:p>
            </p:txBody>
          </p:sp>
          <p:sp>
            <p:nvSpPr>
              <p:cNvPr id="23" name="íṡľíḍè-Rectangle 22"/>
              <p:cNvSpPr/>
              <p:nvPr/>
            </p:nvSpPr>
            <p:spPr>
              <a:xfrm>
                <a:off x="251866" y="184659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5"/>
                    </a:solidFill>
                  </a:rPr>
                  <a:t>可行性分析及需求</a:t>
                </a:r>
                <a:r>
                  <a:rPr lang="en-US" altLang="zh-CN" sz="2000" b="1" dirty="0" smtClean="0">
                    <a:solidFill>
                      <a:schemeClr val="accent5"/>
                    </a:solidFill>
                  </a:rPr>
                  <a:t>SBS</a:t>
                </a:r>
                <a:endParaRPr lang="zh-CN" altLang="en-US" sz="2000" b="1" dirty="0">
                  <a:solidFill>
                    <a:schemeClr val="accent5"/>
                  </a:solidFill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8216c01-8cbc-4591-9b0f-de391bfde3cb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0e6aa4c-33c1-4c4c-8d0d-59f2d3a7bcb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bbc4188-a710-4151-b2e9-10d0a42a356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7cd400f-2506-4183-959e-e4ccdb946a5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7cd400f-2506-4183-959e-e4ccdb946a5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7cd400f-2506-4183-959e-e4ccdb946a5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7cd400f-2506-4183-959e-e4ccdb946a5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ac4060-96e4-4bec-86be-e7291585589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8216c01-8cbc-4591-9b0f-de391bfde3c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4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E3429"/>
      </a:accent1>
      <a:accent2>
        <a:srgbClr val="694D39"/>
      </a:accent2>
      <a:accent3>
        <a:srgbClr val="80500D"/>
      </a:accent3>
      <a:accent4>
        <a:srgbClr val="BA6C1F"/>
      </a:accent4>
      <a:accent5>
        <a:srgbClr val="C58315"/>
      </a:accent5>
      <a:accent6>
        <a:srgbClr val="FFBB53"/>
      </a:accent6>
      <a:hlink>
        <a:srgbClr val="3E3429"/>
      </a:hlink>
      <a:folHlink>
        <a:srgbClr val="BFBFBF"/>
      </a:folHlink>
    </a:clrScheme>
    <a:fontScheme name="3bq5tmeh">
      <a:majorFont>
        <a:latin typeface="微软雅黑 Light"/>
        <a:ea typeface="锐字工房云字库细圆GBK"/>
        <a:cs typeface=""/>
      </a:majorFont>
      <a:minorFont>
        <a:latin typeface="微软雅黑 Light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493</Words>
  <Application>Microsoft Office PowerPoint</Application>
  <PresentationFormat>自定义</PresentationFormat>
  <Paragraphs>149</Paragraphs>
  <Slides>20</Slides>
  <Notes>19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简约工作汇报</dc:title>
  <dc:creator>刘思蜀</dc:creator>
  <cp:lastModifiedBy>lenovo</cp:lastModifiedBy>
  <cp:revision>41</cp:revision>
  <dcterms:created xsi:type="dcterms:W3CDTF">2017-07-30T08:13:00Z</dcterms:created>
  <dcterms:modified xsi:type="dcterms:W3CDTF">2017-10-25T06:18:37Z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